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258" r:id="rId4"/>
    <p:sldId id="259" r:id="rId5"/>
    <p:sldId id="260" r:id="rId6"/>
    <p:sldId id="264" r:id="rId7"/>
    <p:sldId id="263" r:id="rId8"/>
    <p:sldId id="265" r:id="rId9"/>
    <p:sldId id="261" r:id="rId10"/>
    <p:sldId id="266" r:id="rId11"/>
    <p:sldId id="267"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7" d="100"/>
          <a:sy n="47" d="100"/>
        </p:scale>
        <p:origin x="16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4E3245-4C65-4DD7-B4E0-702ABF63EF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CD1DD2A6-8646-4FE1-92EE-434B38592C49}">
      <dgm:prSet/>
      <dgm:spPr/>
      <dgm:t>
        <a:bodyPr/>
        <a:lstStyle/>
        <a:p>
          <a:r>
            <a:rPr lang="en-US" b="1" dirty="0"/>
            <a:t>Problem</a:t>
          </a:r>
          <a:r>
            <a:rPr lang="en-US" dirty="0"/>
            <a:t>: Some BTMS have a lag in detecting and responding to temperature rise.</a:t>
          </a:r>
        </a:p>
      </dgm:t>
    </dgm:pt>
    <dgm:pt modelId="{CB0E98B5-2FB2-43B6-8F2A-510ABC2700F5}" type="parTrans" cxnId="{D562E056-46DB-44F1-9A08-5A2E3359188D}">
      <dgm:prSet/>
      <dgm:spPr/>
      <dgm:t>
        <a:bodyPr/>
        <a:lstStyle/>
        <a:p>
          <a:endParaRPr lang="en-US"/>
        </a:p>
      </dgm:t>
    </dgm:pt>
    <dgm:pt modelId="{C6780E55-148E-4EF4-BF3D-D17A1B31E2C2}" type="sibTrans" cxnId="{D562E056-46DB-44F1-9A08-5A2E3359188D}">
      <dgm:prSet/>
      <dgm:spPr/>
      <dgm:t>
        <a:bodyPr/>
        <a:lstStyle/>
        <a:p>
          <a:endParaRPr lang="en-US"/>
        </a:p>
      </dgm:t>
    </dgm:pt>
    <dgm:pt modelId="{B5EE3ADD-114F-433C-9ECC-D1F420E8D4C9}">
      <dgm:prSet/>
      <dgm:spPr/>
      <dgm:t>
        <a:bodyPr/>
        <a:lstStyle/>
        <a:p>
          <a:r>
            <a:rPr lang="en-US" b="1"/>
            <a:t>Consequence</a:t>
          </a:r>
          <a:r>
            <a:rPr lang="en-US"/>
            <a:t>: Delayed cooling triggers, allowing harmful temperatures to be reached before mitigation begins.</a:t>
          </a:r>
        </a:p>
      </dgm:t>
    </dgm:pt>
    <dgm:pt modelId="{D67C69C5-1E9E-4BC3-B4D4-A02A2F962DCB}" type="parTrans" cxnId="{BD1BB867-0D76-44DB-8F73-29CE9EC06CC8}">
      <dgm:prSet/>
      <dgm:spPr/>
      <dgm:t>
        <a:bodyPr/>
        <a:lstStyle/>
        <a:p>
          <a:endParaRPr lang="en-US"/>
        </a:p>
      </dgm:t>
    </dgm:pt>
    <dgm:pt modelId="{9C6BF90A-8E7B-4292-A501-3463CB1DDB83}" type="sibTrans" cxnId="{BD1BB867-0D76-44DB-8F73-29CE9EC06CC8}">
      <dgm:prSet/>
      <dgm:spPr/>
      <dgm:t>
        <a:bodyPr/>
        <a:lstStyle/>
        <a:p>
          <a:endParaRPr lang="en-US"/>
        </a:p>
      </dgm:t>
    </dgm:pt>
    <dgm:pt modelId="{3417C85C-FBB4-4284-99C5-3C3F3E6632B0}">
      <dgm:prSet/>
      <dgm:spPr/>
      <dgm:t>
        <a:bodyPr/>
        <a:lstStyle/>
        <a:p>
          <a:r>
            <a:rPr lang="en-US" b="1"/>
            <a:t>Problem</a:t>
          </a:r>
          <a:r>
            <a:rPr lang="en-US"/>
            <a:t>: Limited thermal sensors or slow control algorithms may miss early warning signs.</a:t>
          </a:r>
        </a:p>
      </dgm:t>
    </dgm:pt>
    <dgm:pt modelId="{16E0CEEB-06B6-49D4-8226-9A30A2689DE5}" type="parTrans" cxnId="{CCDCA81B-EB80-49DA-8B87-99E43D5BA4CD}">
      <dgm:prSet/>
      <dgm:spPr/>
      <dgm:t>
        <a:bodyPr/>
        <a:lstStyle/>
        <a:p>
          <a:endParaRPr lang="en-US"/>
        </a:p>
      </dgm:t>
    </dgm:pt>
    <dgm:pt modelId="{35F445A6-F78A-487B-8146-724652DB8609}" type="sibTrans" cxnId="{CCDCA81B-EB80-49DA-8B87-99E43D5BA4CD}">
      <dgm:prSet/>
      <dgm:spPr/>
      <dgm:t>
        <a:bodyPr/>
        <a:lstStyle/>
        <a:p>
          <a:endParaRPr lang="en-US"/>
        </a:p>
      </dgm:t>
    </dgm:pt>
    <dgm:pt modelId="{780895FC-F63F-4668-BF4D-758EE2BD365C}">
      <dgm:prSet/>
      <dgm:spPr/>
      <dgm:t>
        <a:bodyPr/>
        <a:lstStyle/>
        <a:p>
          <a:r>
            <a:rPr lang="en-US" b="1"/>
            <a:t>Consequence</a:t>
          </a:r>
          <a:r>
            <a:rPr lang="en-US"/>
            <a:t>: Sub-optimal thermal regulation and safety risks.</a:t>
          </a:r>
        </a:p>
      </dgm:t>
    </dgm:pt>
    <dgm:pt modelId="{25EA271F-21EB-42B3-BEDE-12D61135BA76}" type="parTrans" cxnId="{AD4A2668-5061-4C6A-AC79-456B2B03461A}">
      <dgm:prSet/>
      <dgm:spPr/>
      <dgm:t>
        <a:bodyPr/>
        <a:lstStyle/>
        <a:p>
          <a:endParaRPr lang="en-US"/>
        </a:p>
      </dgm:t>
    </dgm:pt>
    <dgm:pt modelId="{86C49B86-B3AE-479C-9832-C5C33ECC1337}" type="sibTrans" cxnId="{AD4A2668-5061-4C6A-AC79-456B2B03461A}">
      <dgm:prSet/>
      <dgm:spPr/>
      <dgm:t>
        <a:bodyPr/>
        <a:lstStyle/>
        <a:p>
          <a:endParaRPr lang="en-US"/>
        </a:p>
      </dgm:t>
    </dgm:pt>
    <dgm:pt modelId="{8B9A40DF-3CA9-4C19-8E5B-F8C633C27872}">
      <dgm:prSet/>
      <dgm:spPr/>
      <dgm:t>
        <a:bodyPr/>
        <a:lstStyle/>
        <a:p>
          <a:r>
            <a:rPr lang="en-US" b="1"/>
            <a:t>Problem</a:t>
          </a:r>
          <a:r>
            <a:rPr lang="en-US"/>
            <a:t>: Cells heat up at different rates due to internal resistance variations, leading to </a:t>
          </a:r>
          <a:r>
            <a:rPr lang="en-US" i="1"/>
            <a:t>hot spots</a:t>
          </a:r>
          <a:r>
            <a:rPr lang="en-US"/>
            <a:t>.</a:t>
          </a:r>
        </a:p>
      </dgm:t>
    </dgm:pt>
    <dgm:pt modelId="{09C408DF-08E0-44AC-83B4-1BC4E06FF72E}" type="parTrans" cxnId="{93FE4576-43D2-4AAF-B843-C87023DD3543}">
      <dgm:prSet/>
      <dgm:spPr/>
      <dgm:t>
        <a:bodyPr/>
        <a:lstStyle/>
        <a:p>
          <a:endParaRPr lang="en-US"/>
        </a:p>
      </dgm:t>
    </dgm:pt>
    <dgm:pt modelId="{9792B112-EC33-4CB0-8353-42CC557943F7}" type="sibTrans" cxnId="{93FE4576-43D2-4AAF-B843-C87023DD3543}">
      <dgm:prSet/>
      <dgm:spPr/>
      <dgm:t>
        <a:bodyPr/>
        <a:lstStyle/>
        <a:p>
          <a:endParaRPr lang="en-US"/>
        </a:p>
      </dgm:t>
    </dgm:pt>
    <dgm:pt modelId="{3DF98054-83C9-4871-B5B6-87AB2D0DCECC}">
      <dgm:prSet/>
      <dgm:spPr/>
      <dgm:t>
        <a:bodyPr/>
        <a:lstStyle/>
        <a:p>
          <a:r>
            <a:rPr lang="en-US" b="1"/>
            <a:t>Consequence</a:t>
          </a:r>
          <a:r>
            <a:rPr lang="en-US"/>
            <a:t>: Accelerated degradation, reduced performance, and potential thermal runaway in overheated cells.</a:t>
          </a:r>
        </a:p>
      </dgm:t>
    </dgm:pt>
    <dgm:pt modelId="{F9DD3E46-8A7F-4AE5-A607-7BBAD864ED39}" type="parTrans" cxnId="{937A6F79-E7C6-4024-8151-C3D4521D2835}">
      <dgm:prSet/>
      <dgm:spPr/>
      <dgm:t>
        <a:bodyPr/>
        <a:lstStyle/>
        <a:p>
          <a:endParaRPr lang="en-US"/>
        </a:p>
      </dgm:t>
    </dgm:pt>
    <dgm:pt modelId="{3E63EF56-2BF2-423C-B4B6-8EAD823F227A}" type="sibTrans" cxnId="{937A6F79-E7C6-4024-8151-C3D4521D2835}">
      <dgm:prSet/>
      <dgm:spPr/>
      <dgm:t>
        <a:bodyPr/>
        <a:lstStyle/>
        <a:p>
          <a:endParaRPr lang="en-US"/>
        </a:p>
      </dgm:t>
    </dgm:pt>
    <dgm:pt modelId="{2AC33418-9A51-407F-9F9A-4F52C77BEE1E}" type="pres">
      <dgm:prSet presAssocID="{2A4E3245-4C65-4DD7-B4E0-702ABF63EF87}" presName="diagram" presStyleCnt="0">
        <dgm:presLayoutVars>
          <dgm:dir/>
          <dgm:resizeHandles val="exact"/>
        </dgm:presLayoutVars>
      </dgm:prSet>
      <dgm:spPr/>
    </dgm:pt>
    <dgm:pt modelId="{A98200ED-A5E4-4A5A-BD99-E7A6121BE2F3}" type="pres">
      <dgm:prSet presAssocID="{CD1DD2A6-8646-4FE1-92EE-434B38592C49}" presName="node" presStyleLbl="node1" presStyleIdx="0" presStyleCnt="6">
        <dgm:presLayoutVars>
          <dgm:bulletEnabled val="1"/>
        </dgm:presLayoutVars>
      </dgm:prSet>
      <dgm:spPr/>
    </dgm:pt>
    <dgm:pt modelId="{BC533B6D-9A59-462A-A508-95EDA50F8D7F}" type="pres">
      <dgm:prSet presAssocID="{C6780E55-148E-4EF4-BF3D-D17A1B31E2C2}" presName="sibTrans" presStyleCnt="0"/>
      <dgm:spPr/>
    </dgm:pt>
    <dgm:pt modelId="{6A70949F-E514-4B1F-9A77-DF2AAAA944E2}" type="pres">
      <dgm:prSet presAssocID="{B5EE3ADD-114F-433C-9ECC-D1F420E8D4C9}" presName="node" presStyleLbl="node1" presStyleIdx="1" presStyleCnt="6">
        <dgm:presLayoutVars>
          <dgm:bulletEnabled val="1"/>
        </dgm:presLayoutVars>
      </dgm:prSet>
      <dgm:spPr/>
    </dgm:pt>
    <dgm:pt modelId="{0344511C-96CF-490A-B377-5F6747C2BA21}" type="pres">
      <dgm:prSet presAssocID="{9C6BF90A-8E7B-4292-A501-3463CB1DDB83}" presName="sibTrans" presStyleCnt="0"/>
      <dgm:spPr/>
    </dgm:pt>
    <dgm:pt modelId="{ECFEE711-A0D0-416A-A7B6-DF0B44317B82}" type="pres">
      <dgm:prSet presAssocID="{3417C85C-FBB4-4284-99C5-3C3F3E6632B0}" presName="node" presStyleLbl="node1" presStyleIdx="2" presStyleCnt="6">
        <dgm:presLayoutVars>
          <dgm:bulletEnabled val="1"/>
        </dgm:presLayoutVars>
      </dgm:prSet>
      <dgm:spPr/>
    </dgm:pt>
    <dgm:pt modelId="{27DBB5DC-1177-4D05-8FC5-84484573DFB3}" type="pres">
      <dgm:prSet presAssocID="{35F445A6-F78A-487B-8146-724652DB8609}" presName="sibTrans" presStyleCnt="0"/>
      <dgm:spPr/>
    </dgm:pt>
    <dgm:pt modelId="{3C63C6C1-15BD-492E-A6B9-36BC86F850E9}" type="pres">
      <dgm:prSet presAssocID="{780895FC-F63F-4668-BF4D-758EE2BD365C}" presName="node" presStyleLbl="node1" presStyleIdx="3" presStyleCnt="6">
        <dgm:presLayoutVars>
          <dgm:bulletEnabled val="1"/>
        </dgm:presLayoutVars>
      </dgm:prSet>
      <dgm:spPr/>
    </dgm:pt>
    <dgm:pt modelId="{9BB07B2E-4A62-4D22-BAA7-9019E907A468}" type="pres">
      <dgm:prSet presAssocID="{86C49B86-B3AE-479C-9832-C5C33ECC1337}" presName="sibTrans" presStyleCnt="0"/>
      <dgm:spPr/>
    </dgm:pt>
    <dgm:pt modelId="{9B98F412-5D43-469E-87BF-5183B82CAFAF}" type="pres">
      <dgm:prSet presAssocID="{8B9A40DF-3CA9-4C19-8E5B-F8C633C27872}" presName="node" presStyleLbl="node1" presStyleIdx="4" presStyleCnt="6">
        <dgm:presLayoutVars>
          <dgm:bulletEnabled val="1"/>
        </dgm:presLayoutVars>
      </dgm:prSet>
      <dgm:spPr/>
    </dgm:pt>
    <dgm:pt modelId="{EFE781FB-F9E8-4181-A5E4-D5EF1E2BAB8E}" type="pres">
      <dgm:prSet presAssocID="{9792B112-EC33-4CB0-8353-42CC557943F7}" presName="sibTrans" presStyleCnt="0"/>
      <dgm:spPr/>
    </dgm:pt>
    <dgm:pt modelId="{B9D0709F-30F3-449E-B279-9A68EDB476AF}" type="pres">
      <dgm:prSet presAssocID="{3DF98054-83C9-4871-B5B6-87AB2D0DCECC}" presName="node" presStyleLbl="node1" presStyleIdx="5" presStyleCnt="6">
        <dgm:presLayoutVars>
          <dgm:bulletEnabled val="1"/>
        </dgm:presLayoutVars>
      </dgm:prSet>
      <dgm:spPr/>
    </dgm:pt>
  </dgm:ptLst>
  <dgm:cxnLst>
    <dgm:cxn modelId="{CCDCA81B-EB80-49DA-8B87-99E43D5BA4CD}" srcId="{2A4E3245-4C65-4DD7-B4E0-702ABF63EF87}" destId="{3417C85C-FBB4-4284-99C5-3C3F3E6632B0}" srcOrd="2" destOrd="0" parTransId="{16E0CEEB-06B6-49D4-8226-9A30A2689DE5}" sibTransId="{35F445A6-F78A-487B-8146-724652DB8609}"/>
    <dgm:cxn modelId="{03208127-E546-4470-A1C4-5FADC7F9ABBC}" type="presOf" srcId="{780895FC-F63F-4668-BF4D-758EE2BD365C}" destId="{3C63C6C1-15BD-492E-A6B9-36BC86F850E9}" srcOrd="0" destOrd="0" presId="urn:microsoft.com/office/officeart/2005/8/layout/default"/>
    <dgm:cxn modelId="{4098FC36-4850-40CF-A034-D93258F9DBAD}" type="presOf" srcId="{3417C85C-FBB4-4284-99C5-3C3F3E6632B0}" destId="{ECFEE711-A0D0-416A-A7B6-DF0B44317B82}" srcOrd="0" destOrd="0" presId="urn:microsoft.com/office/officeart/2005/8/layout/default"/>
    <dgm:cxn modelId="{BD1BB867-0D76-44DB-8F73-29CE9EC06CC8}" srcId="{2A4E3245-4C65-4DD7-B4E0-702ABF63EF87}" destId="{B5EE3ADD-114F-433C-9ECC-D1F420E8D4C9}" srcOrd="1" destOrd="0" parTransId="{D67C69C5-1E9E-4BC3-B4D4-A02A2F962DCB}" sibTransId="{9C6BF90A-8E7B-4292-A501-3463CB1DDB83}"/>
    <dgm:cxn modelId="{AD4A2668-5061-4C6A-AC79-456B2B03461A}" srcId="{2A4E3245-4C65-4DD7-B4E0-702ABF63EF87}" destId="{780895FC-F63F-4668-BF4D-758EE2BD365C}" srcOrd="3" destOrd="0" parTransId="{25EA271F-21EB-42B3-BEDE-12D61135BA76}" sibTransId="{86C49B86-B3AE-479C-9832-C5C33ECC1337}"/>
    <dgm:cxn modelId="{ACB32F4E-5466-4A06-BA7F-03AB8870EBBB}" type="presOf" srcId="{CD1DD2A6-8646-4FE1-92EE-434B38592C49}" destId="{A98200ED-A5E4-4A5A-BD99-E7A6121BE2F3}" srcOrd="0" destOrd="0" presId="urn:microsoft.com/office/officeart/2005/8/layout/default"/>
    <dgm:cxn modelId="{7B106E55-B8C6-4135-BF25-6E3BB902B9E3}" type="presOf" srcId="{2A4E3245-4C65-4DD7-B4E0-702ABF63EF87}" destId="{2AC33418-9A51-407F-9F9A-4F52C77BEE1E}" srcOrd="0" destOrd="0" presId="urn:microsoft.com/office/officeart/2005/8/layout/default"/>
    <dgm:cxn modelId="{93FE4576-43D2-4AAF-B843-C87023DD3543}" srcId="{2A4E3245-4C65-4DD7-B4E0-702ABF63EF87}" destId="{8B9A40DF-3CA9-4C19-8E5B-F8C633C27872}" srcOrd="4" destOrd="0" parTransId="{09C408DF-08E0-44AC-83B4-1BC4E06FF72E}" sibTransId="{9792B112-EC33-4CB0-8353-42CC557943F7}"/>
    <dgm:cxn modelId="{D562E056-46DB-44F1-9A08-5A2E3359188D}" srcId="{2A4E3245-4C65-4DD7-B4E0-702ABF63EF87}" destId="{CD1DD2A6-8646-4FE1-92EE-434B38592C49}" srcOrd="0" destOrd="0" parTransId="{CB0E98B5-2FB2-43B6-8F2A-510ABC2700F5}" sibTransId="{C6780E55-148E-4EF4-BF3D-D17A1B31E2C2}"/>
    <dgm:cxn modelId="{745A4B77-DE6C-4B40-948F-8959144A81CE}" type="presOf" srcId="{8B9A40DF-3CA9-4C19-8E5B-F8C633C27872}" destId="{9B98F412-5D43-469E-87BF-5183B82CAFAF}" srcOrd="0" destOrd="0" presId="urn:microsoft.com/office/officeart/2005/8/layout/default"/>
    <dgm:cxn modelId="{937A6F79-E7C6-4024-8151-C3D4521D2835}" srcId="{2A4E3245-4C65-4DD7-B4E0-702ABF63EF87}" destId="{3DF98054-83C9-4871-B5B6-87AB2D0DCECC}" srcOrd="5" destOrd="0" parTransId="{F9DD3E46-8A7F-4AE5-A607-7BBAD864ED39}" sibTransId="{3E63EF56-2BF2-423C-B4B6-8EAD823F227A}"/>
    <dgm:cxn modelId="{EB843D7A-EE81-42EA-9101-70A6D4AB8CB8}" type="presOf" srcId="{3DF98054-83C9-4871-B5B6-87AB2D0DCECC}" destId="{B9D0709F-30F3-449E-B279-9A68EDB476AF}" srcOrd="0" destOrd="0" presId="urn:microsoft.com/office/officeart/2005/8/layout/default"/>
    <dgm:cxn modelId="{050179C6-DC11-4C08-B6A5-7829C225B46D}" type="presOf" srcId="{B5EE3ADD-114F-433C-9ECC-D1F420E8D4C9}" destId="{6A70949F-E514-4B1F-9A77-DF2AAAA944E2}" srcOrd="0" destOrd="0" presId="urn:microsoft.com/office/officeart/2005/8/layout/default"/>
    <dgm:cxn modelId="{A1093DEF-C27E-416E-B463-6714D60555FC}" type="presParOf" srcId="{2AC33418-9A51-407F-9F9A-4F52C77BEE1E}" destId="{A98200ED-A5E4-4A5A-BD99-E7A6121BE2F3}" srcOrd="0" destOrd="0" presId="urn:microsoft.com/office/officeart/2005/8/layout/default"/>
    <dgm:cxn modelId="{9890B31A-65D0-4828-AA93-E549CBD90551}" type="presParOf" srcId="{2AC33418-9A51-407F-9F9A-4F52C77BEE1E}" destId="{BC533B6D-9A59-462A-A508-95EDA50F8D7F}" srcOrd="1" destOrd="0" presId="urn:microsoft.com/office/officeart/2005/8/layout/default"/>
    <dgm:cxn modelId="{112A3694-573B-40CF-AE88-9B58C8A0BC9A}" type="presParOf" srcId="{2AC33418-9A51-407F-9F9A-4F52C77BEE1E}" destId="{6A70949F-E514-4B1F-9A77-DF2AAAA944E2}" srcOrd="2" destOrd="0" presId="urn:microsoft.com/office/officeart/2005/8/layout/default"/>
    <dgm:cxn modelId="{472CDCAA-BD9B-4A84-8CCB-E55DD9DB9A30}" type="presParOf" srcId="{2AC33418-9A51-407F-9F9A-4F52C77BEE1E}" destId="{0344511C-96CF-490A-B377-5F6747C2BA21}" srcOrd="3" destOrd="0" presId="urn:microsoft.com/office/officeart/2005/8/layout/default"/>
    <dgm:cxn modelId="{49361E24-B2CF-42F1-BC34-CD0335427E3A}" type="presParOf" srcId="{2AC33418-9A51-407F-9F9A-4F52C77BEE1E}" destId="{ECFEE711-A0D0-416A-A7B6-DF0B44317B82}" srcOrd="4" destOrd="0" presId="urn:microsoft.com/office/officeart/2005/8/layout/default"/>
    <dgm:cxn modelId="{0E3EBCEA-6864-4B8F-87CF-B16A72E7DB26}" type="presParOf" srcId="{2AC33418-9A51-407F-9F9A-4F52C77BEE1E}" destId="{27DBB5DC-1177-4D05-8FC5-84484573DFB3}" srcOrd="5" destOrd="0" presId="urn:microsoft.com/office/officeart/2005/8/layout/default"/>
    <dgm:cxn modelId="{E3B5BB48-1E49-46B8-A8F1-5F77F945564D}" type="presParOf" srcId="{2AC33418-9A51-407F-9F9A-4F52C77BEE1E}" destId="{3C63C6C1-15BD-492E-A6B9-36BC86F850E9}" srcOrd="6" destOrd="0" presId="urn:microsoft.com/office/officeart/2005/8/layout/default"/>
    <dgm:cxn modelId="{92AAAE86-ADE3-407E-9DC9-FF821D0B30E3}" type="presParOf" srcId="{2AC33418-9A51-407F-9F9A-4F52C77BEE1E}" destId="{9BB07B2E-4A62-4D22-BAA7-9019E907A468}" srcOrd="7" destOrd="0" presId="urn:microsoft.com/office/officeart/2005/8/layout/default"/>
    <dgm:cxn modelId="{C376DED5-9EB4-4FCC-A46A-933CFF0A9370}" type="presParOf" srcId="{2AC33418-9A51-407F-9F9A-4F52C77BEE1E}" destId="{9B98F412-5D43-469E-87BF-5183B82CAFAF}" srcOrd="8" destOrd="0" presId="urn:microsoft.com/office/officeart/2005/8/layout/default"/>
    <dgm:cxn modelId="{1337C901-6206-48AB-BBDC-6377B09DDD23}" type="presParOf" srcId="{2AC33418-9A51-407F-9F9A-4F52C77BEE1E}" destId="{EFE781FB-F9E8-4181-A5E4-D5EF1E2BAB8E}" srcOrd="9" destOrd="0" presId="urn:microsoft.com/office/officeart/2005/8/layout/default"/>
    <dgm:cxn modelId="{60B42EE5-F78E-48C3-9236-DB521CB5406B}" type="presParOf" srcId="{2AC33418-9A51-407F-9F9A-4F52C77BEE1E}" destId="{B9D0709F-30F3-449E-B279-9A68EDB476A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354E88-D327-4100-8F72-35AD76A5777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83CF060-4C2B-4B61-A2BF-632D436CA0E6}">
      <dgm:prSet/>
      <dgm:spPr/>
      <dgm:t>
        <a:bodyPr/>
        <a:lstStyle/>
        <a:p>
          <a:pPr>
            <a:defRPr cap="all"/>
          </a:pPr>
          <a:r>
            <a:rPr lang="en-US" i="0" baseline="0" dirty="0"/>
            <a:t>Minimal wiring compared to per-cell sensors.</a:t>
          </a:r>
          <a:endParaRPr lang="en-US" dirty="0"/>
        </a:p>
      </dgm:t>
    </dgm:pt>
    <dgm:pt modelId="{03827E01-4099-427F-88FD-81A7255694E5}" type="parTrans" cxnId="{79B675BE-5C0F-4B78-8927-F7A13A4386ED}">
      <dgm:prSet/>
      <dgm:spPr/>
      <dgm:t>
        <a:bodyPr/>
        <a:lstStyle/>
        <a:p>
          <a:endParaRPr lang="en-US"/>
        </a:p>
      </dgm:t>
    </dgm:pt>
    <dgm:pt modelId="{D5E9301A-5C56-4B25-BFB3-81A4CECA9FED}" type="sibTrans" cxnId="{79B675BE-5C0F-4B78-8927-F7A13A4386ED}">
      <dgm:prSet/>
      <dgm:spPr/>
      <dgm:t>
        <a:bodyPr/>
        <a:lstStyle/>
        <a:p>
          <a:endParaRPr lang="en-US"/>
        </a:p>
      </dgm:t>
    </dgm:pt>
    <dgm:pt modelId="{CCC53502-9120-4408-A75B-D4449F5E9D3B}">
      <dgm:prSet/>
      <dgm:spPr/>
      <dgm:t>
        <a:bodyPr/>
        <a:lstStyle/>
        <a:p>
          <a:pPr>
            <a:defRPr cap="all"/>
          </a:pPr>
          <a:r>
            <a:rPr lang="en-US" i="0" baseline="0"/>
            <a:t>Passive system—no need for software or sensors embedded in each cell.</a:t>
          </a:r>
          <a:endParaRPr lang="en-US"/>
        </a:p>
      </dgm:t>
    </dgm:pt>
    <dgm:pt modelId="{51DEBD25-D649-422A-8857-C95EAD527872}" type="parTrans" cxnId="{90383D13-1529-4C48-B912-862FA2742849}">
      <dgm:prSet/>
      <dgm:spPr/>
      <dgm:t>
        <a:bodyPr/>
        <a:lstStyle/>
        <a:p>
          <a:endParaRPr lang="en-US"/>
        </a:p>
      </dgm:t>
    </dgm:pt>
    <dgm:pt modelId="{5C9EE1CC-89A3-4452-A1B4-620854CA3E6D}" type="sibTrans" cxnId="{90383D13-1529-4C48-B912-862FA2742849}">
      <dgm:prSet/>
      <dgm:spPr/>
      <dgm:t>
        <a:bodyPr/>
        <a:lstStyle/>
        <a:p>
          <a:endParaRPr lang="en-US"/>
        </a:p>
      </dgm:t>
    </dgm:pt>
    <dgm:pt modelId="{723CD5E9-2C63-4CD0-AAD6-CEB1C9283EF9}">
      <dgm:prSet/>
      <dgm:spPr/>
      <dgm:t>
        <a:bodyPr/>
        <a:lstStyle/>
        <a:p>
          <a:pPr>
            <a:defRPr cap="all"/>
          </a:pPr>
          <a:r>
            <a:rPr lang="en-US" i="0" baseline="0"/>
            <a:t>Can detect pre-runaway conditions based on subtle heating trends.</a:t>
          </a:r>
          <a:endParaRPr lang="en-US"/>
        </a:p>
      </dgm:t>
    </dgm:pt>
    <dgm:pt modelId="{298F92C2-8A26-4F51-9E15-0EB499D3387E}" type="parTrans" cxnId="{10853943-2322-45F4-A207-FA8D058801DC}">
      <dgm:prSet/>
      <dgm:spPr/>
      <dgm:t>
        <a:bodyPr/>
        <a:lstStyle/>
        <a:p>
          <a:endParaRPr lang="en-US"/>
        </a:p>
      </dgm:t>
    </dgm:pt>
    <dgm:pt modelId="{157D7893-51FF-49B8-ADBA-2CE5A812832E}" type="sibTrans" cxnId="{10853943-2322-45F4-A207-FA8D058801DC}">
      <dgm:prSet/>
      <dgm:spPr/>
      <dgm:t>
        <a:bodyPr/>
        <a:lstStyle/>
        <a:p>
          <a:endParaRPr lang="en-US"/>
        </a:p>
      </dgm:t>
    </dgm:pt>
    <dgm:pt modelId="{450D4594-15EE-457F-B37C-993AC8C3F414}">
      <dgm:prSet/>
      <dgm:spPr/>
      <dgm:t>
        <a:bodyPr/>
        <a:lstStyle/>
        <a:p>
          <a:pPr>
            <a:defRPr cap="all"/>
          </a:pPr>
          <a:r>
            <a:rPr lang="en-US" i="0" baseline="0"/>
            <a:t>Integrates well with battery trays/holders in industrial or EV packs.</a:t>
          </a:r>
          <a:endParaRPr lang="en-US"/>
        </a:p>
      </dgm:t>
    </dgm:pt>
    <dgm:pt modelId="{530395A8-6CC3-4179-AB8F-94C02580C987}" type="parTrans" cxnId="{ED5838E1-F0D0-4D08-AABD-6B9D2CC6D1CA}">
      <dgm:prSet/>
      <dgm:spPr/>
      <dgm:t>
        <a:bodyPr/>
        <a:lstStyle/>
        <a:p>
          <a:endParaRPr lang="en-US"/>
        </a:p>
      </dgm:t>
    </dgm:pt>
    <dgm:pt modelId="{D4BE886A-BF2A-4D63-8193-5193F4CE330E}" type="sibTrans" cxnId="{ED5838E1-F0D0-4D08-AABD-6B9D2CC6D1CA}">
      <dgm:prSet/>
      <dgm:spPr/>
      <dgm:t>
        <a:bodyPr/>
        <a:lstStyle/>
        <a:p>
          <a:endParaRPr lang="en-US"/>
        </a:p>
      </dgm:t>
    </dgm:pt>
    <dgm:pt modelId="{9D5B6F83-A3AA-40E4-B036-328D11E7826D}" type="pres">
      <dgm:prSet presAssocID="{99354E88-D327-4100-8F72-35AD76A57771}" presName="root" presStyleCnt="0">
        <dgm:presLayoutVars>
          <dgm:dir/>
          <dgm:resizeHandles val="exact"/>
        </dgm:presLayoutVars>
      </dgm:prSet>
      <dgm:spPr/>
    </dgm:pt>
    <dgm:pt modelId="{DB5908AA-2BF8-4006-B741-C5A94EA447F4}" type="pres">
      <dgm:prSet presAssocID="{983CF060-4C2B-4B61-A2BF-632D436CA0E6}" presName="compNode" presStyleCnt="0"/>
      <dgm:spPr/>
    </dgm:pt>
    <dgm:pt modelId="{CD82234F-3C2C-4380-AF73-A86401D15EFD}" type="pres">
      <dgm:prSet presAssocID="{983CF060-4C2B-4B61-A2BF-632D436CA0E6}" presName="iconBgRect" presStyleLbl="bgShp" presStyleIdx="0" presStyleCnt="4"/>
      <dgm:spPr/>
    </dgm:pt>
    <dgm:pt modelId="{1BEBC233-EAE9-4299-BC0A-E11B82040201}" type="pres">
      <dgm:prSet presAssocID="{983CF060-4C2B-4B61-A2BF-632D436CA0E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C9AF9A7-2B28-4BBD-8B4B-B4BBEAF754E3}" type="pres">
      <dgm:prSet presAssocID="{983CF060-4C2B-4B61-A2BF-632D436CA0E6}" presName="spaceRect" presStyleCnt="0"/>
      <dgm:spPr/>
    </dgm:pt>
    <dgm:pt modelId="{261BAE92-06E8-4C73-A6C9-663D129DF04D}" type="pres">
      <dgm:prSet presAssocID="{983CF060-4C2B-4B61-A2BF-632D436CA0E6}" presName="textRect" presStyleLbl="revTx" presStyleIdx="0" presStyleCnt="4">
        <dgm:presLayoutVars>
          <dgm:chMax val="1"/>
          <dgm:chPref val="1"/>
        </dgm:presLayoutVars>
      </dgm:prSet>
      <dgm:spPr/>
    </dgm:pt>
    <dgm:pt modelId="{74E43C27-8C78-45B5-8750-3B77F9FE8E4A}" type="pres">
      <dgm:prSet presAssocID="{D5E9301A-5C56-4B25-BFB3-81A4CECA9FED}" presName="sibTrans" presStyleCnt="0"/>
      <dgm:spPr/>
    </dgm:pt>
    <dgm:pt modelId="{01635CAB-EA8F-40B5-92D7-06033603E440}" type="pres">
      <dgm:prSet presAssocID="{CCC53502-9120-4408-A75B-D4449F5E9D3B}" presName="compNode" presStyleCnt="0"/>
      <dgm:spPr/>
    </dgm:pt>
    <dgm:pt modelId="{92C75DB1-CBFD-47CC-98DE-A1645448E392}" type="pres">
      <dgm:prSet presAssocID="{CCC53502-9120-4408-A75B-D4449F5E9D3B}" presName="iconBgRect" presStyleLbl="bgShp" presStyleIdx="1" presStyleCnt="4"/>
      <dgm:spPr/>
    </dgm:pt>
    <dgm:pt modelId="{9D3BA0CF-C63F-4F3E-81D1-082AD00B8909}" type="pres">
      <dgm:prSet presAssocID="{CCC53502-9120-4408-A75B-D4449F5E9D3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2B357E39-F1FF-4312-976A-DB456F4DB8F1}" type="pres">
      <dgm:prSet presAssocID="{CCC53502-9120-4408-A75B-D4449F5E9D3B}" presName="spaceRect" presStyleCnt="0"/>
      <dgm:spPr/>
    </dgm:pt>
    <dgm:pt modelId="{7A3614A3-FF1E-4AB5-8FFB-AADB34BD1DCD}" type="pres">
      <dgm:prSet presAssocID="{CCC53502-9120-4408-A75B-D4449F5E9D3B}" presName="textRect" presStyleLbl="revTx" presStyleIdx="1" presStyleCnt="4">
        <dgm:presLayoutVars>
          <dgm:chMax val="1"/>
          <dgm:chPref val="1"/>
        </dgm:presLayoutVars>
      </dgm:prSet>
      <dgm:spPr/>
    </dgm:pt>
    <dgm:pt modelId="{5D70EDAC-5302-4B23-9845-7F5709B906FC}" type="pres">
      <dgm:prSet presAssocID="{5C9EE1CC-89A3-4452-A1B4-620854CA3E6D}" presName="sibTrans" presStyleCnt="0"/>
      <dgm:spPr/>
    </dgm:pt>
    <dgm:pt modelId="{EC1D43A4-74C0-4B80-AE6F-5203E6C0E154}" type="pres">
      <dgm:prSet presAssocID="{723CD5E9-2C63-4CD0-AAD6-CEB1C9283EF9}" presName="compNode" presStyleCnt="0"/>
      <dgm:spPr/>
    </dgm:pt>
    <dgm:pt modelId="{96C3B1EB-47E6-43EC-B1D4-D0EE09724329}" type="pres">
      <dgm:prSet presAssocID="{723CD5E9-2C63-4CD0-AAD6-CEB1C9283EF9}" presName="iconBgRect" presStyleLbl="bgShp" presStyleIdx="2" presStyleCnt="4"/>
      <dgm:spPr/>
    </dgm:pt>
    <dgm:pt modelId="{2872B48C-0FDF-4860-BCFD-502285740F51}" type="pres">
      <dgm:prSet presAssocID="{723CD5E9-2C63-4CD0-AAD6-CEB1C9283EF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w Temperature"/>
        </a:ext>
      </dgm:extLst>
    </dgm:pt>
    <dgm:pt modelId="{BFBA0923-1C61-4866-A344-A3958AB888B1}" type="pres">
      <dgm:prSet presAssocID="{723CD5E9-2C63-4CD0-AAD6-CEB1C9283EF9}" presName="spaceRect" presStyleCnt="0"/>
      <dgm:spPr/>
    </dgm:pt>
    <dgm:pt modelId="{D47F296E-BF46-4645-921B-A8F97EBC5C8B}" type="pres">
      <dgm:prSet presAssocID="{723CD5E9-2C63-4CD0-AAD6-CEB1C9283EF9}" presName="textRect" presStyleLbl="revTx" presStyleIdx="2" presStyleCnt="4">
        <dgm:presLayoutVars>
          <dgm:chMax val="1"/>
          <dgm:chPref val="1"/>
        </dgm:presLayoutVars>
      </dgm:prSet>
      <dgm:spPr/>
    </dgm:pt>
    <dgm:pt modelId="{4319E7EC-B4EA-4A3F-BE4D-681B52496A41}" type="pres">
      <dgm:prSet presAssocID="{157D7893-51FF-49B8-ADBA-2CE5A812832E}" presName="sibTrans" presStyleCnt="0"/>
      <dgm:spPr/>
    </dgm:pt>
    <dgm:pt modelId="{8412175D-5767-4FCC-8A63-DD778D28404C}" type="pres">
      <dgm:prSet presAssocID="{450D4594-15EE-457F-B37C-993AC8C3F414}" presName="compNode" presStyleCnt="0"/>
      <dgm:spPr/>
    </dgm:pt>
    <dgm:pt modelId="{24028309-5888-41BB-A832-D19139DD3543}" type="pres">
      <dgm:prSet presAssocID="{450D4594-15EE-457F-B37C-993AC8C3F414}" presName="iconBgRect" presStyleLbl="bgShp" presStyleIdx="3" presStyleCnt="4"/>
      <dgm:spPr/>
    </dgm:pt>
    <dgm:pt modelId="{85B46DD3-286E-49D2-93F4-9B04D49F3596}" type="pres">
      <dgm:prSet presAssocID="{450D4594-15EE-457F-B37C-993AC8C3F4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ttery Charging"/>
        </a:ext>
      </dgm:extLst>
    </dgm:pt>
    <dgm:pt modelId="{2A0BB4B5-F35B-4510-89FC-58343F7644CF}" type="pres">
      <dgm:prSet presAssocID="{450D4594-15EE-457F-B37C-993AC8C3F414}" presName="spaceRect" presStyleCnt="0"/>
      <dgm:spPr/>
    </dgm:pt>
    <dgm:pt modelId="{2C31D2E1-7755-4961-95E0-8E625DDA23F1}" type="pres">
      <dgm:prSet presAssocID="{450D4594-15EE-457F-B37C-993AC8C3F414}" presName="textRect" presStyleLbl="revTx" presStyleIdx="3" presStyleCnt="4">
        <dgm:presLayoutVars>
          <dgm:chMax val="1"/>
          <dgm:chPref val="1"/>
        </dgm:presLayoutVars>
      </dgm:prSet>
      <dgm:spPr/>
    </dgm:pt>
  </dgm:ptLst>
  <dgm:cxnLst>
    <dgm:cxn modelId="{90383D13-1529-4C48-B912-862FA2742849}" srcId="{99354E88-D327-4100-8F72-35AD76A57771}" destId="{CCC53502-9120-4408-A75B-D4449F5E9D3B}" srcOrd="1" destOrd="0" parTransId="{51DEBD25-D649-422A-8857-C95EAD527872}" sibTransId="{5C9EE1CC-89A3-4452-A1B4-620854CA3E6D}"/>
    <dgm:cxn modelId="{D8EEAB2C-5432-4FE6-8C95-770BD377FED9}" type="presOf" srcId="{983CF060-4C2B-4B61-A2BF-632D436CA0E6}" destId="{261BAE92-06E8-4C73-A6C9-663D129DF04D}" srcOrd="0" destOrd="0" presId="urn:microsoft.com/office/officeart/2018/5/layout/IconCircleLabelList"/>
    <dgm:cxn modelId="{5DB7EF5D-ABAB-479E-850E-5C40B94EC2C1}" type="presOf" srcId="{99354E88-D327-4100-8F72-35AD76A57771}" destId="{9D5B6F83-A3AA-40E4-B036-328D11E7826D}" srcOrd="0" destOrd="0" presId="urn:microsoft.com/office/officeart/2018/5/layout/IconCircleLabelList"/>
    <dgm:cxn modelId="{10853943-2322-45F4-A207-FA8D058801DC}" srcId="{99354E88-D327-4100-8F72-35AD76A57771}" destId="{723CD5E9-2C63-4CD0-AAD6-CEB1C9283EF9}" srcOrd="2" destOrd="0" parTransId="{298F92C2-8A26-4F51-9E15-0EB499D3387E}" sibTransId="{157D7893-51FF-49B8-ADBA-2CE5A812832E}"/>
    <dgm:cxn modelId="{7A453F90-6B6E-4E61-9630-0C6C11AD7862}" type="presOf" srcId="{723CD5E9-2C63-4CD0-AAD6-CEB1C9283EF9}" destId="{D47F296E-BF46-4645-921B-A8F97EBC5C8B}" srcOrd="0" destOrd="0" presId="urn:microsoft.com/office/officeart/2018/5/layout/IconCircleLabelList"/>
    <dgm:cxn modelId="{AB5F0391-98E0-4A33-A912-39F86E063EF6}" type="presOf" srcId="{450D4594-15EE-457F-B37C-993AC8C3F414}" destId="{2C31D2E1-7755-4961-95E0-8E625DDA23F1}" srcOrd="0" destOrd="0" presId="urn:microsoft.com/office/officeart/2018/5/layout/IconCircleLabelList"/>
    <dgm:cxn modelId="{87EB5797-3620-4133-B4AC-1FCF238A673B}" type="presOf" srcId="{CCC53502-9120-4408-A75B-D4449F5E9D3B}" destId="{7A3614A3-FF1E-4AB5-8FFB-AADB34BD1DCD}" srcOrd="0" destOrd="0" presId="urn:microsoft.com/office/officeart/2018/5/layout/IconCircleLabelList"/>
    <dgm:cxn modelId="{79B675BE-5C0F-4B78-8927-F7A13A4386ED}" srcId="{99354E88-D327-4100-8F72-35AD76A57771}" destId="{983CF060-4C2B-4B61-A2BF-632D436CA0E6}" srcOrd="0" destOrd="0" parTransId="{03827E01-4099-427F-88FD-81A7255694E5}" sibTransId="{D5E9301A-5C56-4B25-BFB3-81A4CECA9FED}"/>
    <dgm:cxn modelId="{ED5838E1-F0D0-4D08-AABD-6B9D2CC6D1CA}" srcId="{99354E88-D327-4100-8F72-35AD76A57771}" destId="{450D4594-15EE-457F-B37C-993AC8C3F414}" srcOrd="3" destOrd="0" parTransId="{530395A8-6CC3-4179-AB8F-94C02580C987}" sibTransId="{D4BE886A-BF2A-4D63-8193-5193F4CE330E}"/>
    <dgm:cxn modelId="{29E22E4E-4213-47AD-BE58-1D9B7FCF12BF}" type="presParOf" srcId="{9D5B6F83-A3AA-40E4-B036-328D11E7826D}" destId="{DB5908AA-2BF8-4006-B741-C5A94EA447F4}" srcOrd="0" destOrd="0" presId="urn:microsoft.com/office/officeart/2018/5/layout/IconCircleLabelList"/>
    <dgm:cxn modelId="{CFEA4C2F-D1BF-400E-9729-38F8C5BFF6F9}" type="presParOf" srcId="{DB5908AA-2BF8-4006-B741-C5A94EA447F4}" destId="{CD82234F-3C2C-4380-AF73-A86401D15EFD}" srcOrd="0" destOrd="0" presId="urn:microsoft.com/office/officeart/2018/5/layout/IconCircleLabelList"/>
    <dgm:cxn modelId="{ABDF5D38-458F-4695-8120-E900C955E32E}" type="presParOf" srcId="{DB5908AA-2BF8-4006-B741-C5A94EA447F4}" destId="{1BEBC233-EAE9-4299-BC0A-E11B82040201}" srcOrd="1" destOrd="0" presId="urn:microsoft.com/office/officeart/2018/5/layout/IconCircleLabelList"/>
    <dgm:cxn modelId="{FB1CE91D-6544-4448-8A31-FC28BBF06529}" type="presParOf" srcId="{DB5908AA-2BF8-4006-B741-C5A94EA447F4}" destId="{FC9AF9A7-2B28-4BBD-8B4B-B4BBEAF754E3}" srcOrd="2" destOrd="0" presId="urn:microsoft.com/office/officeart/2018/5/layout/IconCircleLabelList"/>
    <dgm:cxn modelId="{8E448A8C-0A96-45AA-9272-218E0D387555}" type="presParOf" srcId="{DB5908AA-2BF8-4006-B741-C5A94EA447F4}" destId="{261BAE92-06E8-4C73-A6C9-663D129DF04D}" srcOrd="3" destOrd="0" presId="urn:microsoft.com/office/officeart/2018/5/layout/IconCircleLabelList"/>
    <dgm:cxn modelId="{CFA725E5-1101-422C-BCD4-840BED56773B}" type="presParOf" srcId="{9D5B6F83-A3AA-40E4-B036-328D11E7826D}" destId="{74E43C27-8C78-45B5-8750-3B77F9FE8E4A}" srcOrd="1" destOrd="0" presId="urn:microsoft.com/office/officeart/2018/5/layout/IconCircleLabelList"/>
    <dgm:cxn modelId="{CB70C352-0735-4AEB-B511-BC7A3F7A8612}" type="presParOf" srcId="{9D5B6F83-A3AA-40E4-B036-328D11E7826D}" destId="{01635CAB-EA8F-40B5-92D7-06033603E440}" srcOrd="2" destOrd="0" presId="urn:microsoft.com/office/officeart/2018/5/layout/IconCircleLabelList"/>
    <dgm:cxn modelId="{44ED4F38-139E-4E08-A8F0-70D78CEA3B25}" type="presParOf" srcId="{01635CAB-EA8F-40B5-92D7-06033603E440}" destId="{92C75DB1-CBFD-47CC-98DE-A1645448E392}" srcOrd="0" destOrd="0" presId="urn:microsoft.com/office/officeart/2018/5/layout/IconCircleLabelList"/>
    <dgm:cxn modelId="{21E950D9-8F5A-4FCE-808C-B51ABBD1FF0B}" type="presParOf" srcId="{01635CAB-EA8F-40B5-92D7-06033603E440}" destId="{9D3BA0CF-C63F-4F3E-81D1-082AD00B8909}" srcOrd="1" destOrd="0" presId="urn:microsoft.com/office/officeart/2018/5/layout/IconCircleLabelList"/>
    <dgm:cxn modelId="{87DE952D-394E-40CF-8B95-648AF08B5BE5}" type="presParOf" srcId="{01635CAB-EA8F-40B5-92D7-06033603E440}" destId="{2B357E39-F1FF-4312-976A-DB456F4DB8F1}" srcOrd="2" destOrd="0" presId="urn:microsoft.com/office/officeart/2018/5/layout/IconCircleLabelList"/>
    <dgm:cxn modelId="{7FE598FA-8485-4939-9180-09903359B73B}" type="presParOf" srcId="{01635CAB-EA8F-40B5-92D7-06033603E440}" destId="{7A3614A3-FF1E-4AB5-8FFB-AADB34BD1DCD}" srcOrd="3" destOrd="0" presId="urn:microsoft.com/office/officeart/2018/5/layout/IconCircleLabelList"/>
    <dgm:cxn modelId="{B813609D-0013-4BB6-9CA1-C6CD3FDD545D}" type="presParOf" srcId="{9D5B6F83-A3AA-40E4-B036-328D11E7826D}" destId="{5D70EDAC-5302-4B23-9845-7F5709B906FC}" srcOrd="3" destOrd="0" presId="urn:microsoft.com/office/officeart/2018/5/layout/IconCircleLabelList"/>
    <dgm:cxn modelId="{8C8C9431-915A-400B-830E-3148474A26F7}" type="presParOf" srcId="{9D5B6F83-A3AA-40E4-B036-328D11E7826D}" destId="{EC1D43A4-74C0-4B80-AE6F-5203E6C0E154}" srcOrd="4" destOrd="0" presId="urn:microsoft.com/office/officeart/2018/5/layout/IconCircleLabelList"/>
    <dgm:cxn modelId="{4C1EA361-F3C9-4C71-A74B-A49B25C728F3}" type="presParOf" srcId="{EC1D43A4-74C0-4B80-AE6F-5203E6C0E154}" destId="{96C3B1EB-47E6-43EC-B1D4-D0EE09724329}" srcOrd="0" destOrd="0" presId="urn:microsoft.com/office/officeart/2018/5/layout/IconCircleLabelList"/>
    <dgm:cxn modelId="{F4397211-5060-4F8C-813E-3C0345DD6723}" type="presParOf" srcId="{EC1D43A4-74C0-4B80-AE6F-5203E6C0E154}" destId="{2872B48C-0FDF-4860-BCFD-502285740F51}" srcOrd="1" destOrd="0" presId="urn:microsoft.com/office/officeart/2018/5/layout/IconCircleLabelList"/>
    <dgm:cxn modelId="{76FFEAD9-D6ED-453A-9C69-51EA6514B145}" type="presParOf" srcId="{EC1D43A4-74C0-4B80-AE6F-5203E6C0E154}" destId="{BFBA0923-1C61-4866-A344-A3958AB888B1}" srcOrd="2" destOrd="0" presId="urn:microsoft.com/office/officeart/2018/5/layout/IconCircleLabelList"/>
    <dgm:cxn modelId="{0BFD8657-249B-4264-8CB3-1F5C90B4CF70}" type="presParOf" srcId="{EC1D43A4-74C0-4B80-AE6F-5203E6C0E154}" destId="{D47F296E-BF46-4645-921B-A8F97EBC5C8B}" srcOrd="3" destOrd="0" presId="urn:microsoft.com/office/officeart/2018/5/layout/IconCircleLabelList"/>
    <dgm:cxn modelId="{B1377206-54AD-4456-A95C-A3614F006CA8}" type="presParOf" srcId="{9D5B6F83-A3AA-40E4-B036-328D11E7826D}" destId="{4319E7EC-B4EA-4A3F-BE4D-681B52496A41}" srcOrd="5" destOrd="0" presId="urn:microsoft.com/office/officeart/2018/5/layout/IconCircleLabelList"/>
    <dgm:cxn modelId="{2F41F2DA-D682-4778-8A8B-B06C4D065337}" type="presParOf" srcId="{9D5B6F83-A3AA-40E4-B036-328D11E7826D}" destId="{8412175D-5767-4FCC-8A63-DD778D28404C}" srcOrd="6" destOrd="0" presId="urn:microsoft.com/office/officeart/2018/5/layout/IconCircleLabelList"/>
    <dgm:cxn modelId="{D493994D-8179-41B8-AFA2-45E212133C77}" type="presParOf" srcId="{8412175D-5767-4FCC-8A63-DD778D28404C}" destId="{24028309-5888-41BB-A832-D19139DD3543}" srcOrd="0" destOrd="0" presId="urn:microsoft.com/office/officeart/2018/5/layout/IconCircleLabelList"/>
    <dgm:cxn modelId="{32EA7D36-CB92-4E32-BFBE-5BAD506CECCE}" type="presParOf" srcId="{8412175D-5767-4FCC-8A63-DD778D28404C}" destId="{85B46DD3-286E-49D2-93F4-9B04D49F3596}" srcOrd="1" destOrd="0" presId="urn:microsoft.com/office/officeart/2018/5/layout/IconCircleLabelList"/>
    <dgm:cxn modelId="{A7B73D95-78D8-4E1A-9336-0D8371D1D604}" type="presParOf" srcId="{8412175D-5767-4FCC-8A63-DD778D28404C}" destId="{2A0BB4B5-F35B-4510-89FC-58343F7644CF}" srcOrd="2" destOrd="0" presId="urn:microsoft.com/office/officeart/2018/5/layout/IconCircleLabelList"/>
    <dgm:cxn modelId="{36EEDDD2-DCC0-4AE7-BD3E-4C358B9940CD}" type="presParOf" srcId="{8412175D-5767-4FCC-8A63-DD778D28404C}" destId="{2C31D2E1-7755-4961-95E0-8E625DDA23F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200ED-A5E4-4A5A-BD99-E7A6121BE2F3}">
      <dsp:nvSpPr>
        <dsp:cNvPr id="0" name=""/>
        <dsp:cNvSpPr/>
      </dsp:nvSpPr>
      <dsp:spPr>
        <a:xfrm>
          <a:off x="134031" y="11"/>
          <a:ext cx="2400645" cy="14403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Problem</a:t>
          </a:r>
          <a:r>
            <a:rPr lang="en-US" sz="1700" kern="1200" dirty="0"/>
            <a:t>: Some BTMS have a lag in detecting and responding to temperature rise.</a:t>
          </a:r>
        </a:p>
      </dsp:txBody>
      <dsp:txXfrm>
        <a:off x="134031" y="11"/>
        <a:ext cx="2400645" cy="1440387"/>
      </dsp:txXfrm>
    </dsp:sp>
    <dsp:sp modelId="{6A70949F-E514-4B1F-9A77-DF2AAAA944E2}">
      <dsp:nvSpPr>
        <dsp:cNvPr id="0" name=""/>
        <dsp:cNvSpPr/>
      </dsp:nvSpPr>
      <dsp:spPr>
        <a:xfrm>
          <a:off x="2774742" y="11"/>
          <a:ext cx="2400645" cy="14403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Consequence</a:t>
          </a:r>
          <a:r>
            <a:rPr lang="en-US" sz="1700" kern="1200"/>
            <a:t>: Delayed cooling triggers, allowing harmful temperatures to be reached before mitigation begins.</a:t>
          </a:r>
        </a:p>
      </dsp:txBody>
      <dsp:txXfrm>
        <a:off x="2774742" y="11"/>
        <a:ext cx="2400645" cy="1440387"/>
      </dsp:txXfrm>
    </dsp:sp>
    <dsp:sp modelId="{ECFEE711-A0D0-416A-A7B6-DF0B44317B82}">
      <dsp:nvSpPr>
        <dsp:cNvPr id="0" name=""/>
        <dsp:cNvSpPr/>
      </dsp:nvSpPr>
      <dsp:spPr>
        <a:xfrm>
          <a:off x="134031" y="1680463"/>
          <a:ext cx="2400645" cy="14403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Problem</a:t>
          </a:r>
          <a:r>
            <a:rPr lang="en-US" sz="1700" kern="1200"/>
            <a:t>: Limited thermal sensors or slow control algorithms may miss early warning signs.</a:t>
          </a:r>
        </a:p>
      </dsp:txBody>
      <dsp:txXfrm>
        <a:off x="134031" y="1680463"/>
        <a:ext cx="2400645" cy="1440387"/>
      </dsp:txXfrm>
    </dsp:sp>
    <dsp:sp modelId="{3C63C6C1-15BD-492E-A6B9-36BC86F850E9}">
      <dsp:nvSpPr>
        <dsp:cNvPr id="0" name=""/>
        <dsp:cNvSpPr/>
      </dsp:nvSpPr>
      <dsp:spPr>
        <a:xfrm>
          <a:off x="2774742" y="1680463"/>
          <a:ext cx="2400645" cy="14403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Consequence</a:t>
          </a:r>
          <a:r>
            <a:rPr lang="en-US" sz="1700" kern="1200"/>
            <a:t>: Sub-optimal thermal regulation and safety risks.</a:t>
          </a:r>
        </a:p>
      </dsp:txBody>
      <dsp:txXfrm>
        <a:off x="2774742" y="1680463"/>
        <a:ext cx="2400645" cy="1440387"/>
      </dsp:txXfrm>
    </dsp:sp>
    <dsp:sp modelId="{9B98F412-5D43-469E-87BF-5183B82CAFAF}">
      <dsp:nvSpPr>
        <dsp:cNvPr id="0" name=""/>
        <dsp:cNvSpPr/>
      </dsp:nvSpPr>
      <dsp:spPr>
        <a:xfrm>
          <a:off x="134031" y="3360915"/>
          <a:ext cx="2400645" cy="14403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Problem</a:t>
          </a:r>
          <a:r>
            <a:rPr lang="en-US" sz="1700" kern="1200"/>
            <a:t>: Cells heat up at different rates due to internal resistance variations, leading to </a:t>
          </a:r>
          <a:r>
            <a:rPr lang="en-US" sz="1700" i="1" kern="1200"/>
            <a:t>hot spots</a:t>
          </a:r>
          <a:r>
            <a:rPr lang="en-US" sz="1700" kern="1200"/>
            <a:t>.</a:t>
          </a:r>
        </a:p>
      </dsp:txBody>
      <dsp:txXfrm>
        <a:off x="134031" y="3360915"/>
        <a:ext cx="2400645" cy="1440387"/>
      </dsp:txXfrm>
    </dsp:sp>
    <dsp:sp modelId="{B9D0709F-30F3-449E-B279-9A68EDB476AF}">
      <dsp:nvSpPr>
        <dsp:cNvPr id="0" name=""/>
        <dsp:cNvSpPr/>
      </dsp:nvSpPr>
      <dsp:spPr>
        <a:xfrm>
          <a:off x="2774742" y="3360915"/>
          <a:ext cx="2400645" cy="14403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Consequence</a:t>
          </a:r>
          <a:r>
            <a:rPr lang="en-US" sz="1700" kern="1200"/>
            <a:t>: Accelerated degradation, reduced performance, and potential thermal runaway in overheated cells.</a:t>
          </a:r>
        </a:p>
      </dsp:txBody>
      <dsp:txXfrm>
        <a:off x="2774742" y="3360915"/>
        <a:ext cx="2400645" cy="1440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2234F-3C2C-4380-AF73-A86401D15EFD}">
      <dsp:nvSpPr>
        <dsp:cNvPr id="0" name=""/>
        <dsp:cNvSpPr/>
      </dsp:nvSpPr>
      <dsp:spPr>
        <a:xfrm>
          <a:off x="707775" y="611100"/>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EBC233-EAE9-4299-BC0A-E11B82040201}">
      <dsp:nvSpPr>
        <dsp:cNvPr id="0" name=""/>
        <dsp:cNvSpPr/>
      </dsp:nvSpPr>
      <dsp:spPr>
        <a:xfrm>
          <a:off x="974706" y="878030"/>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1BAE92-06E8-4C73-A6C9-663D129DF04D}">
      <dsp:nvSpPr>
        <dsp:cNvPr id="0" name=""/>
        <dsp:cNvSpPr/>
      </dsp:nvSpPr>
      <dsp:spPr>
        <a:xfrm>
          <a:off x="307380"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i="0" kern="1200" baseline="0" dirty="0"/>
            <a:t>Minimal wiring compared to per-cell sensors.</a:t>
          </a:r>
          <a:endParaRPr lang="en-US" sz="1400" kern="1200" dirty="0"/>
        </a:p>
      </dsp:txBody>
      <dsp:txXfrm>
        <a:off x="307380" y="2253749"/>
        <a:ext cx="2053312" cy="720000"/>
      </dsp:txXfrm>
    </dsp:sp>
    <dsp:sp modelId="{92C75DB1-CBFD-47CC-98DE-A1645448E392}">
      <dsp:nvSpPr>
        <dsp:cNvPr id="0" name=""/>
        <dsp:cNvSpPr/>
      </dsp:nvSpPr>
      <dsp:spPr>
        <a:xfrm>
          <a:off x="3120418" y="611100"/>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3BA0CF-C63F-4F3E-81D1-082AD00B8909}">
      <dsp:nvSpPr>
        <dsp:cNvPr id="0" name=""/>
        <dsp:cNvSpPr/>
      </dsp:nvSpPr>
      <dsp:spPr>
        <a:xfrm>
          <a:off x="3387348" y="878030"/>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3614A3-FF1E-4AB5-8FFB-AADB34BD1DCD}">
      <dsp:nvSpPr>
        <dsp:cNvPr id="0" name=""/>
        <dsp:cNvSpPr/>
      </dsp:nvSpPr>
      <dsp:spPr>
        <a:xfrm>
          <a:off x="2720022"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i="0" kern="1200" baseline="0"/>
            <a:t>Passive system—no need for software or sensors embedded in each cell.</a:t>
          </a:r>
          <a:endParaRPr lang="en-US" sz="1400" kern="1200"/>
        </a:p>
      </dsp:txBody>
      <dsp:txXfrm>
        <a:off x="2720022" y="2253749"/>
        <a:ext cx="2053312" cy="720000"/>
      </dsp:txXfrm>
    </dsp:sp>
    <dsp:sp modelId="{96C3B1EB-47E6-43EC-B1D4-D0EE09724329}">
      <dsp:nvSpPr>
        <dsp:cNvPr id="0" name=""/>
        <dsp:cNvSpPr/>
      </dsp:nvSpPr>
      <dsp:spPr>
        <a:xfrm>
          <a:off x="5533060" y="611100"/>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72B48C-0FDF-4860-BCFD-502285740F51}">
      <dsp:nvSpPr>
        <dsp:cNvPr id="0" name=""/>
        <dsp:cNvSpPr/>
      </dsp:nvSpPr>
      <dsp:spPr>
        <a:xfrm>
          <a:off x="5799990" y="878030"/>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7F296E-BF46-4645-921B-A8F97EBC5C8B}">
      <dsp:nvSpPr>
        <dsp:cNvPr id="0" name=""/>
        <dsp:cNvSpPr/>
      </dsp:nvSpPr>
      <dsp:spPr>
        <a:xfrm>
          <a:off x="5132664"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i="0" kern="1200" baseline="0"/>
            <a:t>Can detect pre-runaway conditions based on subtle heating trends.</a:t>
          </a:r>
          <a:endParaRPr lang="en-US" sz="1400" kern="1200"/>
        </a:p>
      </dsp:txBody>
      <dsp:txXfrm>
        <a:off x="5132664" y="2253749"/>
        <a:ext cx="2053312" cy="720000"/>
      </dsp:txXfrm>
    </dsp:sp>
    <dsp:sp modelId="{24028309-5888-41BB-A832-D19139DD3543}">
      <dsp:nvSpPr>
        <dsp:cNvPr id="0" name=""/>
        <dsp:cNvSpPr/>
      </dsp:nvSpPr>
      <dsp:spPr>
        <a:xfrm>
          <a:off x="7945702" y="611100"/>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46DD3-286E-49D2-93F4-9B04D49F3596}">
      <dsp:nvSpPr>
        <dsp:cNvPr id="0" name=""/>
        <dsp:cNvSpPr/>
      </dsp:nvSpPr>
      <dsp:spPr>
        <a:xfrm>
          <a:off x="8212633" y="878030"/>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31D2E1-7755-4961-95E0-8E625DDA23F1}">
      <dsp:nvSpPr>
        <dsp:cNvPr id="0" name=""/>
        <dsp:cNvSpPr/>
      </dsp:nvSpPr>
      <dsp:spPr>
        <a:xfrm>
          <a:off x="7545306"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i="0" kern="1200" baseline="0"/>
            <a:t>Integrates well with battery trays/holders in industrial or EV packs.</a:t>
          </a:r>
          <a:endParaRPr lang="en-US" sz="1400" kern="1200"/>
        </a:p>
      </dsp:txBody>
      <dsp:txXfrm>
        <a:off x="7545306" y="2253749"/>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0C5E3DE-84C9-4D1C-8121-E61BB00BD8D7}" type="datetimeFigureOut">
              <a:rPr lang="en-AE" smtClean="0"/>
              <a:t>11/07/2025</a:t>
            </a:fld>
            <a:endParaRPr lang="en-AE"/>
          </a:p>
        </p:txBody>
      </p:sp>
      <p:sp>
        <p:nvSpPr>
          <p:cNvPr id="5" name="Footer Placeholder 4"/>
          <p:cNvSpPr>
            <a:spLocks noGrp="1"/>
          </p:cNvSpPr>
          <p:nvPr>
            <p:ph type="ftr" sz="quarter" idx="11"/>
          </p:nvPr>
        </p:nvSpPr>
        <p:spPr>
          <a:xfrm>
            <a:off x="1876424" y="5410201"/>
            <a:ext cx="5124886" cy="365125"/>
          </a:xfrm>
        </p:spPr>
        <p:txBody>
          <a:bodyPr/>
          <a:lstStyle/>
          <a:p>
            <a:endParaRPr lang="en-AE"/>
          </a:p>
        </p:txBody>
      </p:sp>
      <p:sp>
        <p:nvSpPr>
          <p:cNvPr id="6" name="Slide Number Placeholder 5"/>
          <p:cNvSpPr>
            <a:spLocks noGrp="1"/>
          </p:cNvSpPr>
          <p:nvPr>
            <p:ph type="sldNum" sz="quarter" idx="12"/>
          </p:nvPr>
        </p:nvSpPr>
        <p:spPr>
          <a:xfrm>
            <a:off x="9896911" y="5410199"/>
            <a:ext cx="771089" cy="365125"/>
          </a:xfrm>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2079754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C5E3DE-84C9-4D1C-8121-E61BB00BD8D7}" type="datetimeFigureOut">
              <a:rPr lang="en-AE" smtClean="0"/>
              <a:t>11/07/2025</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768405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C5E3DE-84C9-4D1C-8121-E61BB00BD8D7}" type="datetimeFigureOut">
              <a:rPr lang="en-AE" smtClean="0"/>
              <a:t>11/07/2025</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3195941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C5E3DE-84C9-4D1C-8121-E61BB00BD8D7}" type="datetimeFigureOut">
              <a:rPr lang="en-AE" smtClean="0"/>
              <a:t>11/07/2025</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3F08F13D-28DC-4E6F-A9E5-B0D6386593CC}" type="slidenum">
              <a:rPr lang="en-AE" smtClean="0"/>
              <a:t>‹#›</a:t>
            </a:fld>
            <a:endParaRPr lang="en-A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47151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C5E3DE-84C9-4D1C-8121-E61BB00BD8D7}" type="datetimeFigureOut">
              <a:rPr lang="en-AE" smtClean="0"/>
              <a:t>11/07/2025</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1541295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0C5E3DE-84C9-4D1C-8121-E61BB00BD8D7}" type="datetimeFigureOut">
              <a:rPr lang="en-AE" smtClean="0"/>
              <a:t>11/07/2025</a:t>
            </a:fld>
            <a:endParaRPr lang="en-AE"/>
          </a:p>
        </p:txBody>
      </p:sp>
      <p:sp>
        <p:nvSpPr>
          <p:cNvPr id="4" name="Footer Placeholder 3"/>
          <p:cNvSpPr>
            <a:spLocks noGrp="1"/>
          </p:cNvSpPr>
          <p:nvPr>
            <p:ph type="ftr" sz="quarter" idx="11"/>
          </p:nvPr>
        </p:nvSpPr>
        <p:spPr/>
        <p:txBody>
          <a:bodyPr/>
          <a:lstStyle/>
          <a:p>
            <a:endParaRPr lang="en-AE"/>
          </a:p>
        </p:txBody>
      </p:sp>
      <p:sp>
        <p:nvSpPr>
          <p:cNvPr id="5" name="Slide Number Placeholder 4"/>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2647294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0C5E3DE-84C9-4D1C-8121-E61BB00BD8D7}" type="datetimeFigureOut">
              <a:rPr lang="en-AE" smtClean="0"/>
              <a:t>11/07/2025</a:t>
            </a:fld>
            <a:endParaRPr lang="en-AE"/>
          </a:p>
        </p:txBody>
      </p:sp>
      <p:sp>
        <p:nvSpPr>
          <p:cNvPr id="4" name="Footer Placeholder 3"/>
          <p:cNvSpPr>
            <a:spLocks noGrp="1"/>
          </p:cNvSpPr>
          <p:nvPr>
            <p:ph type="ftr" sz="quarter" idx="11"/>
          </p:nvPr>
        </p:nvSpPr>
        <p:spPr/>
        <p:txBody>
          <a:bodyPr/>
          <a:lstStyle/>
          <a:p>
            <a:endParaRPr lang="en-AE"/>
          </a:p>
        </p:txBody>
      </p:sp>
      <p:sp>
        <p:nvSpPr>
          <p:cNvPr id="5" name="Slide Number Placeholder 4"/>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1450718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C5E3DE-84C9-4D1C-8121-E61BB00BD8D7}" type="datetimeFigureOut">
              <a:rPr lang="en-AE" smtClean="0"/>
              <a:t>11/07/2025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2113742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C5E3DE-84C9-4D1C-8121-E61BB00BD8D7}" type="datetimeFigureOut">
              <a:rPr lang="en-AE" smtClean="0"/>
              <a:t>11/07/2025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1126592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C5E3DE-84C9-4D1C-8121-E61BB00BD8D7}" type="datetimeFigureOut">
              <a:rPr lang="en-AE" smtClean="0"/>
              <a:t>11/07/2025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1568682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C5E3DE-84C9-4D1C-8121-E61BB00BD8D7}" type="datetimeFigureOut">
              <a:rPr lang="en-AE" smtClean="0"/>
              <a:t>11/07/2025</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2863579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C5E3DE-84C9-4D1C-8121-E61BB00BD8D7}" type="datetimeFigureOut">
              <a:rPr lang="en-AE" smtClean="0"/>
              <a:t>11/07/2025</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3672047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C5E3DE-84C9-4D1C-8121-E61BB00BD8D7}" type="datetimeFigureOut">
              <a:rPr lang="en-AE" smtClean="0"/>
              <a:t>11/07/2025</a:t>
            </a:fld>
            <a:endParaRPr lang="en-AE"/>
          </a:p>
        </p:txBody>
      </p:sp>
      <p:sp>
        <p:nvSpPr>
          <p:cNvPr id="8" name="Footer Placeholder 7"/>
          <p:cNvSpPr>
            <a:spLocks noGrp="1"/>
          </p:cNvSpPr>
          <p:nvPr>
            <p:ph type="ftr" sz="quarter" idx="11"/>
          </p:nvPr>
        </p:nvSpPr>
        <p:spPr/>
        <p:txBody>
          <a:bodyPr/>
          <a:lstStyle/>
          <a:p>
            <a:endParaRPr lang="en-AE"/>
          </a:p>
        </p:txBody>
      </p:sp>
      <p:sp>
        <p:nvSpPr>
          <p:cNvPr id="9" name="Slide Number Placeholder 8"/>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429060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C5E3DE-84C9-4D1C-8121-E61BB00BD8D7}" type="datetimeFigureOut">
              <a:rPr lang="en-AE" smtClean="0"/>
              <a:t>11/07/2025</a:t>
            </a:fld>
            <a:endParaRPr lang="en-AE"/>
          </a:p>
        </p:txBody>
      </p:sp>
      <p:sp>
        <p:nvSpPr>
          <p:cNvPr id="4" name="Footer Placeholder 3"/>
          <p:cNvSpPr>
            <a:spLocks noGrp="1"/>
          </p:cNvSpPr>
          <p:nvPr>
            <p:ph type="ftr" sz="quarter" idx="11"/>
          </p:nvPr>
        </p:nvSpPr>
        <p:spPr/>
        <p:txBody>
          <a:bodyPr/>
          <a:lstStyle/>
          <a:p>
            <a:endParaRPr lang="en-AE"/>
          </a:p>
        </p:txBody>
      </p:sp>
      <p:sp>
        <p:nvSpPr>
          <p:cNvPr id="5" name="Slide Number Placeholder 4"/>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1265813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C5E3DE-84C9-4D1C-8121-E61BB00BD8D7}" type="datetimeFigureOut">
              <a:rPr lang="en-AE" smtClean="0"/>
              <a:t>11/07/2025</a:t>
            </a:fld>
            <a:endParaRPr lang="en-AE"/>
          </a:p>
        </p:txBody>
      </p:sp>
      <p:sp>
        <p:nvSpPr>
          <p:cNvPr id="3" name="Footer Placeholder 2"/>
          <p:cNvSpPr>
            <a:spLocks noGrp="1"/>
          </p:cNvSpPr>
          <p:nvPr>
            <p:ph type="ftr" sz="quarter" idx="11"/>
          </p:nvPr>
        </p:nvSpPr>
        <p:spPr/>
        <p:txBody>
          <a:bodyPr/>
          <a:lstStyle/>
          <a:p>
            <a:endParaRPr lang="en-AE"/>
          </a:p>
        </p:txBody>
      </p:sp>
      <p:sp>
        <p:nvSpPr>
          <p:cNvPr id="4" name="Slide Number Placeholder 3"/>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4240432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C5E3DE-84C9-4D1C-8121-E61BB00BD8D7}" type="datetimeFigureOut">
              <a:rPr lang="en-AE" smtClean="0"/>
              <a:t>11/07/2025</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179279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C5E3DE-84C9-4D1C-8121-E61BB00BD8D7}" type="datetimeFigureOut">
              <a:rPr lang="en-AE" smtClean="0"/>
              <a:t>11/07/2025</a:t>
            </a:fld>
            <a:endParaRPr lang="en-AE"/>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08F13D-28DC-4E6F-A9E5-B0D6386593CC}" type="slidenum">
              <a:rPr lang="en-AE" smtClean="0"/>
              <a:t>‹#›</a:t>
            </a:fld>
            <a:endParaRPr lang="en-AE"/>
          </a:p>
        </p:txBody>
      </p:sp>
    </p:spTree>
    <p:extLst>
      <p:ext uri="{BB962C8B-B14F-4D97-AF65-F5344CB8AC3E}">
        <p14:creationId xmlns:p14="http://schemas.microsoft.com/office/powerpoint/2010/main" val="1597453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0C5E3DE-84C9-4D1C-8121-E61BB00BD8D7}" type="datetimeFigureOut">
              <a:rPr lang="en-AE" smtClean="0"/>
              <a:t>11/07/2025</a:t>
            </a:fld>
            <a:endParaRPr lang="en-AE"/>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AE"/>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F08F13D-28DC-4E6F-A9E5-B0D6386593CC}" type="slidenum">
              <a:rPr lang="en-AE" smtClean="0"/>
              <a:t>‹#›</a:t>
            </a:fld>
            <a:endParaRPr lang="en-AE"/>
          </a:p>
        </p:txBody>
      </p:sp>
    </p:spTree>
    <p:extLst>
      <p:ext uri="{BB962C8B-B14F-4D97-AF65-F5344CB8AC3E}">
        <p14:creationId xmlns:p14="http://schemas.microsoft.com/office/powerpoint/2010/main" val="3774521424"/>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mdpi.com/2032-6653/12/4/250#fig_body_display_wevj-12-00250-f00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A358D724-6175-79A1-4A56-9F6A9D6A45CD}"/>
              </a:ext>
            </a:extLst>
          </p:cNvPr>
          <p:cNvSpPr>
            <a:spLocks noGrp="1"/>
          </p:cNvSpPr>
          <p:nvPr>
            <p:ph type="ctrTitle"/>
          </p:nvPr>
        </p:nvSpPr>
        <p:spPr>
          <a:xfrm>
            <a:off x="6615112" y="1122363"/>
            <a:ext cx="4052887" cy="2387600"/>
          </a:xfrm>
        </p:spPr>
        <p:txBody>
          <a:bodyPr>
            <a:normAutofit/>
          </a:bodyPr>
          <a:lstStyle/>
          <a:p>
            <a:r>
              <a:rPr lang="en-AE" dirty="0"/>
              <a:t>Li ion battery cells</a:t>
            </a:r>
          </a:p>
        </p:txBody>
      </p:sp>
      <p:sp>
        <p:nvSpPr>
          <p:cNvPr id="3" name="Subtitle 2">
            <a:extLst>
              <a:ext uri="{FF2B5EF4-FFF2-40B4-BE49-F238E27FC236}">
                <a16:creationId xmlns:a16="http://schemas.microsoft.com/office/drawing/2014/main" id="{308DD330-2A51-E242-34F8-6F4BD07A7439}"/>
              </a:ext>
            </a:extLst>
          </p:cNvPr>
          <p:cNvSpPr>
            <a:spLocks noGrp="1"/>
          </p:cNvSpPr>
          <p:nvPr>
            <p:ph type="subTitle" idx="1"/>
          </p:nvPr>
        </p:nvSpPr>
        <p:spPr>
          <a:xfrm>
            <a:off x="6585702" y="3602038"/>
            <a:ext cx="4082297" cy="1655762"/>
          </a:xfrm>
        </p:spPr>
        <p:txBody>
          <a:bodyPr>
            <a:normAutofit/>
          </a:bodyPr>
          <a:lstStyle/>
          <a:p>
            <a:r>
              <a:rPr lang="en-AE"/>
              <a:t>SMART BATTERY THERMAL MANAGEMENT SYSTEM</a:t>
            </a:r>
          </a:p>
        </p:txBody>
      </p:sp>
      <p:pic>
        <p:nvPicPr>
          <p:cNvPr id="6" name="Picture 5" descr="Multi-color batteries">
            <a:extLst>
              <a:ext uri="{FF2B5EF4-FFF2-40B4-BE49-F238E27FC236}">
                <a16:creationId xmlns:a16="http://schemas.microsoft.com/office/drawing/2014/main" id="{6F259B8A-D7F9-B0DD-F1D6-3F0D91031802}"/>
              </a:ext>
            </a:extLst>
          </p:cNvPr>
          <p:cNvPicPr>
            <a:picLocks noChangeAspect="1"/>
          </p:cNvPicPr>
          <p:nvPr/>
        </p:nvPicPr>
        <p:blipFill>
          <a:blip r:embed="rId4"/>
          <a:srcRect l="27389" r="13223" b="-1"/>
          <a:stretch>
            <a:fillRect/>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E"/>
            </a:p>
          </p:txBody>
        </p:sp>
        <p:sp>
          <p:nvSpPr>
            <p:cNvPr id="15"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16"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17"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E"/>
            </a:p>
          </p:txBody>
        </p:sp>
        <p:sp>
          <p:nvSpPr>
            <p:cNvPr id="18"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19"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0"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1"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2"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3"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4"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5"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6"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7"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8"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9"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0"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1"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2"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3"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4"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5"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6"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7"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8"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9"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0"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1"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2"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E"/>
            </a:p>
          </p:txBody>
        </p:sp>
        <p:sp>
          <p:nvSpPr>
            <p:cNvPr id="43"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4"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5"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6"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7"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8"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9"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0"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1"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2"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3"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4"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E"/>
            </a:p>
          </p:txBody>
        </p:sp>
        <p:sp>
          <p:nvSpPr>
            <p:cNvPr id="55"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6"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7"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8"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9"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0"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1"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2"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3"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4"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5"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6"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7"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grpSp>
      <p:grpSp>
        <p:nvGrpSpPr>
          <p:cNvPr id="69" name="Group 68">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71"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72"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73"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74"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75"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76"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77"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78"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79"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E"/>
            </a:p>
          </p:txBody>
        </p:sp>
      </p:grpSp>
    </p:spTree>
    <p:extLst>
      <p:ext uri="{BB962C8B-B14F-4D97-AF65-F5344CB8AC3E}">
        <p14:creationId xmlns:p14="http://schemas.microsoft.com/office/powerpoint/2010/main" val="1699807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B2DD-6674-503C-D60F-5BC3B5AD8770}"/>
              </a:ext>
            </a:extLst>
          </p:cNvPr>
          <p:cNvSpPr>
            <a:spLocks noGrp="1"/>
          </p:cNvSpPr>
          <p:nvPr>
            <p:ph type="title"/>
          </p:nvPr>
        </p:nvSpPr>
        <p:spPr/>
        <p:txBody>
          <a:bodyPr/>
          <a:lstStyle/>
          <a:p>
            <a:r>
              <a:rPr lang="en-AE" dirty="0"/>
              <a:t>How it works?</a:t>
            </a:r>
          </a:p>
        </p:txBody>
      </p:sp>
      <p:sp>
        <p:nvSpPr>
          <p:cNvPr id="4" name="Rectangle 1">
            <a:extLst>
              <a:ext uri="{FF2B5EF4-FFF2-40B4-BE49-F238E27FC236}">
                <a16:creationId xmlns:a16="http://schemas.microsoft.com/office/drawing/2014/main" id="{039E1C0B-4DC1-6E20-5CFA-4B2F3ED4FBE7}"/>
              </a:ext>
            </a:extLst>
          </p:cNvPr>
          <p:cNvSpPr>
            <a:spLocks noGrp="1" noChangeArrowheads="1"/>
          </p:cNvSpPr>
          <p:nvPr>
            <p:ph idx="1"/>
          </p:nvPr>
        </p:nvSpPr>
        <p:spPr bwMode="auto">
          <a:xfrm>
            <a:off x="1097281" y="1872258"/>
            <a:ext cx="105990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Heat Transfer</a:t>
            </a:r>
            <a:r>
              <a:rPr kumimoji="0" lang="en-US" altLang="en-US" sz="1800" i="0" u="none" strike="noStrike" cap="none" normalizeH="0" baseline="0" dirty="0">
                <a:ln>
                  <a:noFill/>
                </a:ln>
                <a:solidFill>
                  <a:schemeClr val="tx1"/>
                </a:solidFill>
                <a:effectLst/>
                <a:latin typeface="Arial" panose="020B0604020202020204" pitchFamily="34" charset="0"/>
              </a:rPr>
              <a:t>: As a specific battery cell begins to overheat (due to internal resistance, imbalance</a:t>
            </a:r>
            <a:r>
              <a:rPr lang="en-US" altLang="en-US" sz="1800" dirty="0">
                <a:solidFill>
                  <a:schemeClr val="tx1"/>
                </a:solidFill>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rial" panose="020B0604020202020204" pitchFamily="34" charset="0"/>
              </a:rPr>
              <a:t> or thermal runaway), it radiates and conducts heat to the contacting region of the plate.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Thermal Gradient Formation: </a:t>
            </a:r>
            <a:r>
              <a:rPr kumimoji="0" lang="en-US" altLang="en-US" sz="1800" i="0" u="none" strike="noStrike" cap="none" normalizeH="0" baseline="0" dirty="0">
                <a:ln>
                  <a:noFill/>
                </a:ln>
                <a:solidFill>
                  <a:schemeClr val="tx1"/>
                </a:solidFill>
                <a:effectLst/>
                <a:latin typeface="Arial" panose="020B0604020202020204" pitchFamily="34" charset="0"/>
              </a:rPr>
              <a:t>The heat spreads along the plate, but the local temperature rise is most prominent near the overheating cell, forming a detectable thermal gradient.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Sensor Feedback: </a:t>
            </a:r>
            <a:r>
              <a:rPr kumimoji="0" lang="en-US" altLang="en-US" sz="1800" i="0" u="none" strike="noStrike" cap="none" normalizeH="0" baseline="0" dirty="0">
                <a:ln>
                  <a:noFill/>
                </a:ln>
                <a:solidFill>
                  <a:schemeClr val="tx1"/>
                </a:solidFill>
                <a:effectLst/>
                <a:latin typeface="Arial" panose="020B0604020202020204" pitchFamily="34" charset="0"/>
              </a:rPr>
              <a:t>The strategically placed temperature sensors detect non-uniformities in heat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rial" panose="020B0604020202020204" pitchFamily="34" charset="0"/>
              </a:rPr>
              <a:t> distribution.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Localization: </a:t>
            </a:r>
            <a:r>
              <a:rPr kumimoji="0" lang="en-US" altLang="en-US" sz="1800" i="0" u="none" strike="noStrike" cap="none" normalizeH="0" baseline="0" dirty="0">
                <a:ln>
                  <a:noFill/>
                </a:ln>
                <a:solidFill>
                  <a:schemeClr val="tx1"/>
                </a:solidFill>
                <a:effectLst/>
                <a:latin typeface="Arial" panose="020B0604020202020204" pitchFamily="34" charset="0"/>
              </a:rPr>
              <a:t>By comparing sensor outputs across the plate, an algorithm can triangulate the region or exact cell causing the heat anomaly.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Trigger Action: </a:t>
            </a:r>
            <a:r>
              <a:rPr kumimoji="0" lang="en-US" altLang="en-US" sz="1800" i="0" u="none" strike="noStrike" cap="none" normalizeH="0" baseline="0" dirty="0">
                <a:ln>
                  <a:noFill/>
                </a:ln>
                <a:solidFill>
                  <a:schemeClr val="tx1"/>
                </a:solidFill>
                <a:effectLst/>
                <a:latin typeface="Arial" panose="020B0604020202020204" pitchFamily="34" charset="0"/>
              </a:rPr>
              <a:t>Once a hotspot is detected, the system can activate cooling, raise alerts, or trigger shutdown mechanisms.</a:t>
            </a:r>
          </a:p>
        </p:txBody>
      </p:sp>
    </p:spTree>
    <p:extLst>
      <p:ext uri="{BB962C8B-B14F-4D97-AF65-F5344CB8AC3E}">
        <p14:creationId xmlns:p14="http://schemas.microsoft.com/office/powerpoint/2010/main" val="935273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BA9E8-B96F-655B-A8EA-8DC3BCFFD751}"/>
              </a:ext>
            </a:extLst>
          </p:cNvPr>
          <p:cNvSpPr>
            <a:spLocks noGrp="1"/>
          </p:cNvSpPr>
          <p:nvPr>
            <p:ph type="title"/>
          </p:nvPr>
        </p:nvSpPr>
        <p:spPr>
          <a:xfrm>
            <a:off x="1141413" y="618518"/>
            <a:ext cx="9905998" cy="1478570"/>
          </a:xfrm>
        </p:spPr>
        <p:txBody>
          <a:bodyPr>
            <a:normAutofit/>
          </a:bodyPr>
          <a:lstStyle/>
          <a:p>
            <a:r>
              <a:rPr lang="en-AE" dirty="0"/>
              <a:t>Advantages</a:t>
            </a:r>
          </a:p>
        </p:txBody>
      </p:sp>
      <p:graphicFrame>
        <p:nvGraphicFramePr>
          <p:cNvPr id="71" name="Rectangle 1">
            <a:extLst>
              <a:ext uri="{FF2B5EF4-FFF2-40B4-BE49-F238E27FC236}">
                <a16:creationId xmlns:a16="http://schemas.microsoft.com/office/drawing/2014/main" id="{E6104F77-290C-8D20-E554-2FC1AD876455}"/>
              </a:ext>
            </a:extLst>
          </p:cNvPr>
          <p:cNvGraphicFramePr>
            <a:graphicFrameLocks noGrp="1"/>
          </p:cNvGraphicFramePr>
          <p:nvPr>
            <p:ph idx="1"/>
            <p:extLst>
              <p:ext uri="{D42A27DB-BD31-4B8C-83A1-F6EECF244321}">
                <p14:modId xmlns:p14="http://schemas.microsoft.com/office/powerpoint/2010/main" val="3408394306"/>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6589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1"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926D2D-6EE2-6CD2-8D50-4BAA49F4114E}"/>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2700">
                <a:solidFill>
                  <a:srgbClr val="FFFFFF"/>
                </a:solidFill>
              </a:rPr>
              <a:t>Implementation</a:t>
            </a:r>
          </a:p>
        </p:txBody>
      </p:sp>
      <p:sp>
        <p:nvSpPr>
          <p:cNvPr id="5" name="TextBox 4">
            <a:extLst>
              <a:ext uri="{FF2B5EF4-FFF2-40B4-BE49-F238E27FC236}">
                <a16:creationId xmlns:a16="http://schemas.microsoft.com/office/drawing/2014/main" id="{87B2C9FA-D779-E9D3-1320-EBE1A32AABDB}"/>
              </a:ext>
            </a:extLst>
          </p:cNvPr>
          <p:cNvSpPr txBox="1"/>
          <p:nvPr/>
        </p:nvSpPr>
        <p:spPr>
          <a:xfrm>
            <a:off x="844620" y="2249487"/>
            <a:ext cx="2862444" cy="3957302"/>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sz="1400" dirty="0">
                <a:solidFill>
                  <a:srgbClr val="FFFFFF"/>
                </a:solidFill>
              </a:rPr>
              <a:t>Replicating a close enough simulation</a:t>
            </a:r>
          </a:p>
          <a:p>
            <a:pPr indent="-228600" defTabSz="914400">
              <a:lnSpc>
                <a:spcPct val="120000"/>
              </a:lnSpc>
              <a:spcAft>
                <a:spcPts val="600"/>
              </a:spcAft>
              <a:buSzPct val="125000"/>
              <a:buFont typeface="Arial" panose="020B0604020202020204" pitchFamily="34" charset="0"/>
              <a:buChar char="•"/>
            </a:pPr>
            <a:endParaRPr lang="en-US" sz="1400" dirty="0">
              <a:solidFill>
                <a:srgbClr val="FFFFFF"/>
              </a:solidFill>
            </a:endParaRPr>
          </a:p>
          <a:p>
            <a:pPr indent="-228600" defTabSz="914400">
              <a:lnSpc>
                <a:spcPct val="120000"/>
              </a:lnSpc>
              <a:spcAft>
                <a:spcPts val="600"/>
              </a:spcAft>
              <a:buSzPct val="125000"/>
              <a:buFont typeface="Arial" panose="020B0604020202020204" pitchFamily="34" charset="0"/>
              <a:buChar char="•"/>
            </a:pPr>
            <a:endParaRPr lang="en-US" sz="1400" dirty="0">
              <a:solidFill>
                <a:srgbClr val="FFFFFF"/>
              </a:solidFill>
            </a:endParaRPr>
          </a:p>
          <a:p>
            <a:pPr indent="-228600" defTabSz="914400">
              <a:lnSpc>
                <a:spcPct val="120000"/>
              </a:lnSpc>
              <a:spcAft>
                <a:spcPts val="600"/>
              </a:spcAft>
              <a:buSzPct val="125000"/>
              <a:buFont typeface="Arial" panose="020B0604020202020204" pitchFamily="34" charset="0"/>
              <a:buChar char="•"/>
            </a:pPr>
            <a:r>
              <a:rPr lang="en-US" sz="1400" dirty="0">
                <a:solidFill>
                  <a:srgbClr val="FFFFFF"/>
                </a:solidFill>
              </a:rPr>
              <a:t>Obtaining thermal gradients</a:t>
            </a:r>
          </a:p>
          <a:p>
            <a:pPr indent="-228600" defTabSz="914400">
              <a:lnSpc>
                <a:spcPct val="120000"/>
              </a:lnSpc>
              <a:spcAft>
                <a:spcPts val="600"/>
              </a:spcAft>
              <a:buSzPct val="125000"/>
              <a:buFont typeface="Arial" panose="020B0604020202020204" pitchFamily="34" charset="0"/>
              <a:buChar char="•"/>
            </a:pPr>
            <a:endParaRPr lang="en-US" sz="1400" dirty="0">
              <a:solidFill>
                <a:srgbClr val="FFFFFF"/>
              </a:solidFill>
            </a:endParaRPr>
          </a:p>
          <a:p>
            <a:pPr indent="-228600" defTabSz="914400">
              <a:lnSpc>
                <a:spcPct val="120000"/>
              </a:lnSpc>
              <a:spcAft>
                <a:spcPts val="600"/>
              </a:spcAft>
              <a:buSzPct val="125000"/>
              <a:buFont typeface="Arial" panose="020B0604020202020204" pitchFamily="34" charset="0"/>
              <a:buChar char="•"/>
            </a:pPr>
            <a:endParaRPr lang="en-US" sz="1400" dirty="0">
              <a:solidFill>
                <a:srgbClr val="FFFFFF"/>
              </a:solidFill>
            </a:endParaRPr>
          </a:p>
          <a:p>
            <a:pPr indent="-228600" defTabSz="914400">
              <a:lnSpc>
                <a:spcPct val="120000"/>
              </a:lnSpc>
              <a:spcAft>
                <a:spcPts val="600"/>
              </a:spcAft>
              <a:buSzPct val="125000"/>
              <a:buFont typeface="Arial" panose="020B0604020202020204" pitchFamily="34" charset="0"/>
              <a:buChar char="•"/>
            </a:pPr>
            <a:r>
              <a:rPr lang="en-US" sz="1400" dirty="0">
                <a:solidFill>
                  <a:srgbClr val="FFFFFF"/>
                </a:solidFill>
              </a:rPr>
              <a:t>Developing code for precise and accurate identification of thermal site</a:t>
            </a: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E"/>
            </a:p>
          </p:txBody>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E"/>
            </a:p>
          </p:txBody>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E"/>
            </a:p>
          </p:txBody>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grpSp>
      <p:pic>
        <p:nvPicPr>
          <p:cNvPr id="4" name="B _ Transient Thermal - Mechanical [Ansys Mechanical Enterprise] 2025-07-11 22-12-07">
            <a:hlinkClick r:id="" action="ppaction://media"/>
            <a:extLst>
              <a:ext uri="{FF2B5EF4-FFF2-40B4-BE49-F238E27FC236}">
                <a16:creationId xmlns:a16="http://schemas.microsoft.com/office/drawing/2014/main" id="{AF7C6B41-6082-8FD7-EB66-DBB9B41322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167014" y="1201839"/>
            <a:ext cx="7920686" cy="4217764"/>
          </a:xfrm>
          <a:prstGeom prst="rect">
            <a:avLst/>
          </a:prstGeom>
        </p:spPr>
      </p:pic>
    </p:spTree>
    <p:extLst>
      <p:ext uri="{BB962C8B-B14F-4D97-AF65-F5344CB8AC3E}">
        <p14:creationId xmlns:p14="http://schemas.microsoft.com/office/powerpoint/2010/main" val="3742651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2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290">
                                          <p:stCondLst>
                                            <p:cond delay="0"/>
                                          </p:stCondLst>
                                        </p:cTn>
                                        <p:tgtEl>
                                          <p:spTgt spid="5"/>
                                        </p:tgtEl>
                                      </p:cBhvr>
                                    </p:animEffect>
                                    <p:anim calcmode="lin" valueType="num">
                                      <p:cBhvr>
                                        <p:cTn id="12"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17" dur="13">
                                          <p:stCondLst>
                                            <p:cond delay="325"/>
                                          </p:stCondLst>
                                        </p:cTn>
                                        <p:tgtEl>
                                          <p:spTgt spid="5"/>
                                        </p:tgtEl>
                                      </p:cBhvr>
                                      <p:to x="100000" y="60000"/>
                                    </p:animScale>
                                    <p:animScale>
                                      <p:cBhvr>
                                        <p:cTn id="18" dur="83" decel="50000">
                                          <p:stCondLst>
                                            <p:cond delay="338"/>
                                          </p:stCondLst>
                                        </p:cTn>
                                        <p:tgtEl>
                                          <p:spTgt spid="5"/>
                                        </p:tgtEl>
                                      </p:cBhvr>
                                      <p:to x="100000" y="100000"/>
                                    </p:animScale>
                                    <p:animScale>
                                      <p:cBhvr>
                                        <p:cTn id="19" dur="13">
                                          <p:stCondLst>
                                            <p:cond delay="656"/>
                                          </p:stCondLst>
                                        </p:cTn>
                                        <p:tgtEl>
                                          <p:spTgt spid="5"/>
                                        </p:tgtEl>
                                      </p:cBhvr>
                                      <p:to x="100000" y="80000"/>
                                    </p:animScale>
                                    <p:animScale>
                                      <p:cBhvr>
                                        <p:cTn id="20" dur="83" decel="50000">
                                          <p:stCondLst>
                                            <p:cond delay="669"/>
                                          </p:stCondLst>
                                        </p:cTn>
                                        <p:tgtEl>
                                          <p:spTgt spid="5"/>
                                        </p:tgtEl>
                                      </p:cBhvr>
                                      <p:to x="100000" y="100000"/>
                                    </p:animScale>
                                    <p:animScale>
                                      <p:cBhvr>
                                        <p:cTn id="21" dur="13">
                                          <p:stCondLst>
                                            <p:cond delay="821"/>
                                          </p:stCondLst>
                                        </p:cTn>
                                        <p:tgtEl>
                                          <p:spTgt spid="5"/>
                                        </p:tgtEl>
                                      </p:cBhvr>
                                      <p:to x="100000" y="90000"/>
                                    </p:animScale>
                                    <p:animScale>
                                      <p:cBhvr>
                                        <p:cTn id="22" dur="83" decel="50000">
                                          <p:stCondLst>
                                            <p:cond delay="834"/>
                                          </p:stCondLst>
                                        </p:cTn>
                                        <p:tgtEl>
                                          <p:spTgt spid="5"/>
                                        </p:tgtEl>
                                      </p:cBhvr>
                                      <p:to x="100000" y="100000"/>
                                    </p:animScale>
                                    <p:animScale>
                                      <p:cBhvr>
                                        <p:cTn id="23" dur="13">
                                          <p:stCondLst>
                                            <p:cond delay="904"/>
                                          </p:stCondLst>
                                        </p:cTn>
                                        <p:tgtEl>
                                          <p:spTgt spid="5"/>
                                        </p:tgtEl>
                                      </p:cBhvr>
                                      <p:to x="100000" y="95000"/>
                                    </p:animScale>
                                    <p:animScale>
                                      <p:cBhvr>
                                        <p:cTn id="24" dur="83" decel="50000">
                                          <p:stCondLst>
                                            <p:cond delay="917"/>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D09D-F206-B270-5DEE-652356BCBE89}"/>
              </a:ext>
            </a:extLst>
          </p:cNvPr>
          <p:cNvSpPr>
            <a:spLocks noGrp="1"/>
          </p:cNvSpPr>
          <p:nvPr>
            <p:ph type="title"/>
          </p:nvPr>
        </p:nvSpPr>
        <p:spPr>
          <a:xfrm>
            <a:off x="1066800" y="3790"/>
            <a:ext cx="10058400" cy="1450757"/>
          </a:xfrm>
        </p:spPr>
        <p:txBody>
          <a:bodyPr/>
          <a:lstStyle/>
          <a:p>
            <a:r>
              <a:rPr lang="en-AE" dirty="0"/>
              <a:t>Modern BTMS</a:t>
            </a:r>
          </a:p>
        </p:txBody>
      </p:sp>
      <p:pic>
        <p:nvPicPr>
          <p:cNvPr id="5" name="Content Placeholder 4">
            <a:extLst>
              <a:ext uri="{FF2B5EF4-FFF2-40B4-BE49-F238E27FC236}">
                <a16:creationId xmlns:a16="http://schemas.microsoft.com/office/drawing/2014/main" id="{FF8DBE16-A853-CEAE-8EC4-40456B6C4774}"/>
              </a:ext>
            </a:extLst>
          </p:cNvPr>
          <p:cNvPicPr>
            <a:picLocks noGrp="1" noChangeAspect="1"/>
          </p:cNvPicPr>
          <p:nvPr>
            <p:ph idx="1"/>
          </p:nvPr>
        </p:nvPicPr>
        <p:blipFill>
          <a:blip r:embed="rId2"/>
          <a:stretch>
            <a:fillRect/>
          </a:stretch>
        </p:blipFill>
        <p:spPr>
          <a:xfrm>
            <a:off x="1066800" y="1952698"/>
            <a:ext cx="4204437" cy="3318636"/>
          </a:xfrm>
        </p:spPr>
      </p:pic>
      <p:pic>
        <p:nvPicPr>
          <p:cNvPr id="1029" name="Picture 5" descr="Review of Thermal Management Strategies for Cylindrical Lithium-Ion Battery  Packs">
            <a:extLst>
              <a:ext uri="{FF2B5EF4-FFF2-40B4-BE49-F238E27FC236}">
                <a16:creationId xmlns:a16="http://schemas.microsoft.com/office/drawing/2014/main" id="{5547EB7C-2B65-5B43-5A24-62600043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259" y="1952698"/>
            <a:ext cx="5238750" cy="32480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40DC59-B012-B55F-B96B-1744C8D33C1E}"/>
              </a:ext>
            </a:extLst>
          </p:cNvPr>
          <p:cNvSpPr txBox="1"/>
          <p:nvPr/>
        </p:nvSpPr>
        <p:spPr>
          <a:xfrm>
            <a:off x="1715350" y="5879690"/>
            <a:ext cx="2081019" cy="369332"/>
          </a:xfrm>
          <a:prstGeom prst="rect">
            <a:avLst/>
          </a:prstGeom>
          <a:noFill/>
        </p:spPr>
        <p:txBody>
          <a:bodyPr wrap="none" rtlCol="0">
            <a:spAutoFit/>
          </a:bodyPr>
          <a:lstStyle/>
          <a:p>
            <a:r>
              <a:rPr lang="en-AE"/>
              <a:t>Conduction Based</a:t>
            </a:r>
            <a:endParaRPr lang="en-AE" dirty="0"/>
          </a:p>
        </p:txBody>
      </p:sp>
      <p:sp>
        <p:nvSpPr>
          <p:cNvPr id="11" name="TextBox 10">
            <a:extLst>
              <a:ext uri="{FF2B5EF4-FFF2-40B4-BE49-F238E27FC236}">
                <a16:creationId xmlns:a16="http://schemas.microsoft.com/office/drawing/2014/main" id="{64A39B7A-ADB1-2077-8E00-1464B500AF9F}"/>
              </a:ext>
            </a:extLst>
          </p:cNvPr>
          <p:cNvSpPr txBox="1"/>
          <p:nvPr/>
        </p:nvSpPr>
        <p:spPr>
          <a:xfrm>
            <a:off x="8200103" y="5911239"/>
            <a:ext cx="2603470" cy="369332"/>
          </a:xfrm>
          <a:prstGeom prst="rect">
            <a:avLst/>
          </a:prstGeom>
          <a:noFill/>
        </p:spPr>
        <p:txBody>
          <a:bodyPr wrap="none" rtlCol="0">
            <a:spAutoFit/>
          </a:bodyPr>
          <a:lstStyle/>
          <a:p>
            <a:r>
              <a:rPr lang="en-AE" dirty="0"/>
              <a:t>Direct convection based</a:t>
            </a:r>
          </a:p>
        </p:txBody>
      </p:sp>
    </p:spTree>
    <p:extLst>
      <p:ext uri="{BB962C8B-B14F-4D97-AF65-F5344CB8AC3E}">
        <p14:creationId xmlns:p14="http://schemas.microsoft.com/office/powerpoint/2010/main" val="336095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5C03-C5DA-9896-33A5-77F6A8277FA4}"/>
              </a:ext>
            </a:extLst>
          </p:cNvPr>
          <p:cNvSpPr>
            <a:spLocks noGrp="1"/>
          </p:cNvSpPr>
          <p:nvPr>
            <p:ph type="title"/>
          </p:nvPr>
        </p:nvSpPr>
        <p:spPr/>
        <p:txBody>
          <a:bodyPr/>
          <a:lstStyle/>
          <a:p>
            <a:r>
              <a:rPr lang="en-AE" dirty="0"/>
              <a:t>Main issues</a:t>
            </a:r>
          </a:p>
        </p:txBody>
      </p:sp>
      <p:sp>
        <p:nvSpPr>
          <p:cNvPr id="3" name="Content Placeholder 2">
            <a:extLst>
              <a:ext uri="{FF2B5EF4-FFF2-40B4-BE49-F238E27FC236}">
                <a16:creationId xmlns:a16="http://schemas.microsoft.com/office/drawing/2014/main" id="{CF028290-D66B-2EDA-8D4E-7EBB72C69438}"/>
              </a:ext>
            </a:extLst>
          </p:cNvPr>
          <p:cNvSpPr>
            <a:spLocks noGrp="1"/>
          </p:cNvSpPr>
          <p:nvPr>
            <p:ph idx="1"/>
          </p:nvPr>
        </p:nvSpPr>
        <p:spPr/>
        <p:txBody>
          <a:bodyPr>
            <a:normAutofit fontScale="85000" lnSpcReduction="20000"/>
          </a:bodyPr>
          <a:lstStyle/>
          <a:p>
            <a:pPr marL="457200" indent="-457200">
              <a:buFont typeface="+mj-lt"/>
              <a:buAutoNum type="arabicPeriod"/>
            </a:pPr>
            <a:r>
              <a:rPr lang="en-US" b="1" dirty="0"/>
              <a:t>Slow Thermal Response</a:t>
            </a:r>
          </a:p>
          <a:p>
            <a:pPr marL="457200" indent="-457200">
              <a:buFont typeface="+mj-lt"/>
              <a:buAutoNum type="arabicPeriod"/>
            </a:pPr>
            <a:endParaRPr lang="en-US" b="1" dirty="0"/>
          </a:p>
          <a:p>
            <a:pPr marL="457200" indent="-457200">
              <a:buFont typeface="+mj-lt"/>
              <a:buAutoNum type="arabicPeriod"/>
            </a:pPr>
            <a:endParaRPr lang="en-US" b="1" dirty="0"/>
          </a:p>
          <a:p>
            <a:pPr marL="457200" indent="-457200">
              <a:buFont typeface="+mj-lt"/>
              <a:buAutoNum type="arabicPeriod"/>
            </a:pPr>
            <a:endParaRPr lang="en-US" b="1" dirty="0"/>
          </a:p>
          <a:p>
            <a:pPr marL="457200" indent="-457200">
              <a:buFont typeface="+mj-lt"/>
              <a:buAutoNum type="arabicPeriod"/>
            </a:pPr>
            <a:r>
              <a:rPr lang="en-US" b="1" dirty="0"/>
              <a:t>Sensor and Control Limitations</a:t>
            </a:r>
          </a:p>
          <a:p>
            <a:pPr marL="457200" indent="-457200">
              <a:buFont typeface="+mj-lt"/>
              <a:buAutoNum type="arabicPeriod"/>
            </a:pPr>
            <a:endParaRPr lang="en-US" b="1" dirty="0"/>
          </a:p>
          <a:p>
            <a:pPr marL="457200" indent="-457200">
              <a:buFont typeface="+mj-lt"/>
              <a:buAutoNum type="arabicPeriod"/>
            </a:pPr>
            <a:endParaRPr lang="en-US" b="1" dirty="0"/>
          </a:p>
          <a:p>
            <a:pPr marL="457200" indent="-457200">
              <a:buFont typeface="+mj-lt"/>
              <a:buAutoNum type="arabicPeriod"/>
            </a:pPr>
            <a:r>
              <a:rPr lang="en-US" b="1" dirty="0"/>
              <a:t>Uneven Temperature Distribution</a:t>
            </a:r>
          </a:p>
          <a:p>
            <a:pPr marL="457200" indent="-457200">
              <a:buFont typeface="+mj-lt"/>
              <a:buAutoNum type="arabicPeriod"/>
            </a:pPr>
            <a:endParaRPr lang="en-US" b="1" dirty="0"/>
          </a:p>
          <a:p>
            <a:pPr marL="457200" indent="-457200">
              <a:buFont typeface="+mj-lt"/>
              <a:buAutoNum type="arabicPeriod"/>
            </a:pPr>
            <a:endParaRPr lang="en-US" b="1" dirty="0"/>
          </a:p>
          <a:p>
            <a:endParaRPr lang="en-AE" dirty="0"/>
          </a:p>
        </p:txBody>
      </p:sp>
      <p:graphicFrame>
        <p:nvGraphicFramePr>
          <p:cNvPr id="6" name="TextBox 3">
            <a:extLst>
              <a:ext uri="{FF2B5EF4-FFF2-40B4-BE49-F238E27FC236}">
                <a16:creationId xmlns:a16="http://schemas.microsoft.com/office/drawing/2014/main" id="{31584BED-605E-CA64-0C6E-E1C2398E4FA6}"/>
              </a:ext>
            </a:extLst>
          </p:cNvPr>
          <p:cNvGraphicFramePr/>
          <p:nvPr/>
        </p:nvGraphicFramePr>
        <p:xfrm>
          <a:off x="6333940" y="1737360"/>
          <a:ext cx="5309420"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94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612C-E1C4-E5D1-FB17-414B46D6AAC7}"/>
              </a:ext>
            </a:extLst>
          </p:cNvPr>
          <p:cNvSpPr>
            <a:spLocks noGrp="1"/>
          </p:cNvSpPr>
          <p:nvPr>
            <p:ph type="title"/>
          </p:nvPr>
        </p:nvSpPr>
        <p:spPr/>
        <p:txBody>
          <a:bodyPr/>
          <a:lstStyle/>
          <a:p>
            <a:r>
              <a:rPr lang="en-AE" dirty="0"/>
              <a:t>Scientific Data</a:t>
            </a:r>
          </a:p>
        </p:txBody>
      </p:sp>
      <p:pic>
        <p:nvPicPr>
          <p:cNvPr id="4" name="Content Placeholder 4">
            <a:extLst>
              <a:ext uri="{FF2B5EF4-FFF2-40B4-BE49-F238E27FC236}">
                <a16:creationId xmlns:a16="http://schemas.microsoft.com/office/drawing/2014/main" id="{A4562093-7737-40EE-FDC5-BDC32A563312}"/>
              </a:ext>
            </a:extLst>
          </p:cNvPr>
          <p:cNvPicPr>
            <a:picLocks noGrp="1" noChangeAspect="1"/>
          </p:cNvPicPr>
          <p:nvPr>
            <p:ph idx="1"/>
          </p:nvPr>
        </p:nvPicPr>
        <p:blipFill>
          <a:blip r:embed="rId2"/>
          <a:stretch>
            <a:fillRect/>
          </a:stretch>
        </p:blipFill>
        <p:spPr>
          <a:xfrm>
            <a:off x="911427" y="1905257"/>
            <a:ext cx="5827976" cy="4022725"/>
          </a:xfrm>
        </p:spPr>
      </p:pic>
      <p:sp>
        <p:nvSpPr>
          <p:cNvPr id="5" name="TextBox 4">
            <a:extLst>
              <a:ext uri="{FF2B5EF4-FFF2-40B4-BE49-F238E27FC236}">
                <a16:creationId xmlns:a16="http://schemas.microsoft.com/office/drawing/2014/main" id="{F368C2C4-36CC-DD57-420B-1A954281296A}"/>
              </a:ext>
            </a:extLst>
          </p:cNvPr>
          <p:cNvSpPr txBox="1"/>
          <p:nvPr/>
        </p:nvSpPr>
        <p:spPr>
          <a:xfrm>
            <a:off x="6853084" y="2045110"/>
            <a:ext cx="4640826" cy="923330"/>
          </a:xfrm>
          <a:prstGeom prst="rect">
            <a:avLst/>
          </a:prstGeom>
          <a:noFill/>
        </p:spPr>
        <p:txBody>
          <a:bodyPr wrap="square" rtlCol="0">
            <a:spAutoFit/>
          </a:bodyPr>
          <a:lstStyle/>
          <a:p>
            <a:r>
              <a:rPr lang="en-AE" dirty="0"/>
              <a:t>C refers to Charge rate in this case. 1C means the battery will fully charge in 1 hour, 2C in 2 hours etc. </a:t>
            </a:r>
          </a:p>
        </p:txBody>
      </p:sp>
      <p:sp>
        <p:nvSpPr>
          <p:cNvPr id="6" name="TextBox 5">
            <a:extLst>
              <a:ext uri="{FF2B5EF4-FFF2-40B4-BE49-F238E27FC236}">
                <a16:creationId xmlns:a16="http://schemas.microsoft.com/office/drawing/2014/main" id="{C5F7C189-8889-A11B-2244-766691E6E955}"/>
              </a:ext>
            </a:extLst>
          </p:cNvPr>
          <p:cNvSpPr txBox="1"/>
          <p:nvPr/>
        </p:nvSpPr>
        <p:spPr>
          <a:xfrm>
            <a:off x="6853084" y="3608438"/>
            <a:ext cx="4427489" cy="1200329"/>
          </a:xfrm>
          <a:prstGeom prst="rect">
            <a:avLst/>
          </a:prstGeom>
          <a:noFill/>
        </p:spPr>
        <p:txBody>
          <a:bodyPr wrap="square" rtlCol="0">
            <a:spAutoFit/>
          </a:bodyPr>
          <a:lstStyle/>
          <a:p>
            <a:r>
              <a:rPr lang="en-US" dirty="0"/>
              <a:t>With the increase in charging rate, the LIB exhibited more serious temperature rise, and less time was required for the battery to experience failure</a:t>
            </a:r>
            <a:endParaRPr lang="en-AE" dirty="0"/>
          </a:p>
        </p:txBody>
      </p:sp>
      <p:sp>
        <p:nvSpPr>
          <p:cNvPr id="7" name="TextBox 6">
            <a:extLst>
              <a:ext uri="{FF2B5EF4-FFF2-40B4-BE49-F238E27FC236}">
                <a16:creationId xmlns:a16="http://schemas.microsoft.com/office/drawing/2014/main" id="{44879EBA-2FC7-A887-B5AB-1422C99B3DE6}"/>
              </a:ext>
            </a:extLst>
          </p:cNvPr>
          <p:cNvSpPr txBox="1"/>
          <p:nvPr/>
        </p:nvSpPr>
        <p:spPr>
          <a:xfrm>
            <a:off x="6853084" y="5250426"/>
            <a:ext cx="4729316" cy="923330"/>
          </a:xfrm>
          <a:prstGeom prst="rect">
            <a:avLst/>
          </a:prstGeom>
          <a:noFill/>
        </p:spPr>
        <p:txBody>
          <a:bodyPr wrap="square" rtlCol="0">
            <a:spAutoFit/>
          </a:bodyPr>
          <a:lstStyle/>
          <a:p>
            <a:r>
              <a:rPr lang="en-US" dirty="0"/>
              <a:t>Source: https://pubs.rsc.org/en/content/articlelanding/2018/ra/c8ra05564e</a:t>
            </a:r>
            <a:endParaRPr lang="en-AE" dirty="0"/>
          </a:p>
        </p:txBody>
      </p:sp>
    </p:spTree>
    <p:extLst>
      <p:ext uri="{BB962C8B-B14F-4D97-AF65-F5344CB8AC3E}">
        <p14:creationId xmlns:p14="http://schemas.microsoft.com/office/powerpoint/2010/main" val="2773082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E"/>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E"/>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E"/>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E"/>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E"/>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F4ECDD-24E0-5C2D-FE94-BCA7F883C43B}"/>
              </a:ext>
            </a:extLst>
          </p:cNvPr>
          <p:cNvSpPr>
            <a:spLocks noGrp="1"/>
          </p:cNvSpPr>
          <p:nvPr>
            <p:ph type="title"/>
          </p:nvPr>
        </p:nvSpPr>
        <p:spPr>
          <a:xfrm>
            <a:off x="8036041" y="618518"/>
            <a:ext cx="3281003" cy="1478570"/>
          </a:xfrm>
        </p:spPr>
        <p:txBody>
          <a:bodyPr anchor="b">
            <a:normAutofit/>
          </a:bodyPr>
          <a:lstStyle/>
          <a:p>
            <a:r>
              <a:rPr lang="en-AE" sz="2600">
                <a:solidFill>
                  <a:srgbClr val="FFFFFF"/>
                </a:solidFill>
              </a:rPr>
              <a:t>Other data source that matches previous data</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578559BF-F228-31EC-0BA4-9C822257194B}"/>
              </a:ext>
            </a:extLst>
          </p:cNvPr>
          <p:cNvPicPr>
            <a:picLocks noChangeAspect="1"/>
          </p:cNvPicPr>
          <p:nvPr/>
        </p:nvPicPr>
        <p:blipFill>
          <a:blip r:embed="rId3"/>
          <a:stretch>
            <a:fillRect/>
          </a:stretch>
        </p:blipFill>
        <p:spPr>
          <a:xfrm>
            <a:off x="1118988" y="1271655"/>
            <a:ext cx="6112382" cy="4309229"/>
          </a:xfrm>
          <a:prstGeom prst="rect">
            <a:avLst/>
          </a:prstGeom>
        </p:spPr>
      </p:pic>
      <p:sp>
        <p:nvSpPr>
          <p:cNvPr id="7" name="Content Placeholder 6">
            <a:extLst>
              <a:ext uri="{FF2B5EF4-FFF2-40B4-BE49-F238E27FC236}">
                <a16:creationId xmlns:a16="http://schemas.microsoft.com/office/drawing/2014/main" id="{A72327AA-7682-793C-AFD2-0F63956E00D0}"/>
              </a:ext>
            </a:extLst>
          </p:cNvPr>
          <p:cNvSpPr txBox="1">
            <a:spLocks noGrp="1"/>
          </p:cNvSpPr>
          <p:nvPr>
            <p:ph idx="1"/>
          </p:nvPr>
        </p:nvSpPr>
        <p:spPr>
          <a:xfrm>
            <a:off x="7922421" y="2185988"/>
            <a:ext cx="3281363" cy="4288353"/>
          </a:xfrm>
          <a:prstGeom prst="rect">
            <a:avLst/>
          </a:prstGeom>
          <a:noFill/>
        </p:spPr>
        <p:txBody>
          <a:bodyPr wrap="square" rtlCol="0">
            <a:spAutoFit/>
          </a:bodyPr>
          <a:lstStyle/>
          <a:p>
            <a:r>
              <a:rPr lang="en-US" sz="1800" dirty="0">
                <a:solidFill>
                  <a:schemeClr val="bg1"/>
                </a:solidFill>
              </a:rPr>
              <a:t>The temperature was set at 26 ℃, and the constant current charge was 1200 s at 2 C rate. The comparison of simulated and measured battery temperate curves is shown in </a:t>
            </a:r>
            <a:r>
              <a:rPr lang="en-US" sz="1800" b="1" dirty="0">
                <a:solidFill>
                  <a:schemeClr val="bg1"/>
                </a:solidFill>
                <a:hlinkClick r:id="rId4">
                  <a:extLst>
                    <a:ext uri="{A12FA001-AC4F-418D-AE19-62706E023703}">
                      <ahyp:hlinkClr xmlns:ahyp="http://schemas.microsoft.com/office/drawing/2018/hyperlinkcolor" val="tx"/>
                    </a:ext>
                  </a:extLst>
                </a:hlinkClick>
              </a:rPr>
              <a:t>Figure 5</a:t>
            </a:r>
            <a:r>
              <a:rPr lang="en-US" sz="1800" dirty="0">
                <a:solidFill>
                  <a:schemeClr val="bg1"/>
                </a:solidFill>
              </a:rPr>
              <a:t>.</a:t>
            </a:r>
            <a:br>
              <a:rPr lang="en-US" sz="1800" dirty="0">
                <a:solidFill>
                  <a:schemeClr val="bg1"/>
                </a:solidFill>
              </a:rPr>
            </a:br>
            <a:br>
              <a:rPr lang="en-US" sz="1800" dirty="0">
                <a:solidFill>
                  <a:schemeClr val="bg1"/>
                </a:solidFill>
              </a:rPr>
            </a:br>
            <a:r>
              <a:rPr lang="en-AE" sz="1800" dirty="0">
                <a:solidFill>
                  <a:schemeClr val="bg1"/>
                </a:solidFill>
              </a:rPr>
              <a:t>Source: </a:t>
            </a:r>
            <a:r>
              <a:rPr lang="en-US" sz="1800" dirty="0">
                <a:solidFill>
                  <a:schemeClr val="bg1"/>
                </a:solidFill>
              </a:rPr>
              <a:t>https://www.mdpi.com/2032-6653/12/4/250</a:t>
            </a:r>
            <a:endParaRPr lang="en-AE" sz="1800" dirty="0">
              <a:solidFill>
                <a:schemeClr val="bg1"/>
              </a:solidFill>
            </a:endParaRPr>
          </a:p>
          <a:p>
            <a:endParaRPr lang="en-AE" dirty="0"/>
          </a:p>
        </p:txBody>
      </p:sp>
    </p:spTree>
    <p:extLst>
      <p:ext uri="{BB962C8B-B14F-4D97-AF65-F5344CB8AC3E}">
        <p14:creationId xmlns:p14="http://schemas.microsoft.com/office/powerpoint/2010/main" val="3243352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FBD63-9AAE-EA0C-DEF3-9CB385D4B731}"/>
              </a:ext>
            </a:extLst>
          </p:cNvPr>
          <p:cNvSpPr>
            <a:spLocks noGrp="1"/>
          </p:cNvSpPr>
          <p:nvPr>
            <p:ph type="title"/>
          </p:nvPr>
        </p:nvSpPr>
        <p:spPr/>
        <p:txBody>
          <a:bodyPr/>
          <a:lstStyle/>
          <a:p>
            <a:endParaRPr lang="en-AE"/>
          </a:p>
        </p:txBody>
      </p:sp>
      <p:pic>
        <p:nvPicPr>
          <p:cNvPr id="11" name="Content Placeholder 10">
            <a:extLst>
              <a:ext uri="{FF2B5EF4-FFF2-40B4-BE49-F238E27FC236}">
                <a16:creationId xmlns:a16="http://schemas.microsoft.com/office/drawing/2014/main" id="{40CBB35C-56B3-FA1C-A621-F67A18F8B247}"/>
              </a:ext>
            </a:extLst>
          </p:cNvPr>
          <p:cNvPicPr>
            <a:picLocks noGrp="1" noChangeAspect="1"/>
          </p:cNvPicPr>
          <p:nvPr>
            <p:ph idx="1"/>
          </p:nvPr>
        </p:nvPicPr>
        <p:blipFill>
          <a:blip r:embed="rId2"/>
          <a:stretch>
            <a:fillRect/>
          </a:stretch>
        </p:blipFill>
        <p:spPr>
          <a:xfrm>
            <a:off x="4391146" y="4200847"/>
            <a:ext cx="7106642" cy="2038635"/>
          </a:xfrm>
        </p:spPr>
      </p:pic>
      <p:pic>
        <p:nvPicPr>
          <p:cNvPr id="9" name="Picture 8">
            <a:extLst>
              <a:ext uri="{FF2B5EF4-FFF2-40B4-BE49-F238E27FC236}">
                <a16:creationId xmlns:a16="http://schemas.microsoft.com/office/drawing/2014/main" id="{C82847B7-DE99-33F3-EC3B-032302E597C1}"/>
              </a:ext>
            </a:extLst>
          </p:cNvPr>
          <p:cNvPicPr>
            <a:picLocks noChangeAspect="1"/>
          </p:cNvPicPr>
          <p:nvPr/>
        </p:nvPicPr>
        <p:blipFill>
          <a:blip r:embed="rId3"/>
          <a:stretch>
            <a:fillRect/>
          </a:stretch>
        </p:blipFill>
        <p:spPr>
          <a:xfrm>
            <a:off x="0" y="162305"/>
            <a:ext cx="6868484" cy="3982006"/>
          </a:xfrm>
          <a:prstGeom prst="rect">
            <a:avLst/>
          </a:prstGeom>
        </p:spPr>
      </p:pic>
      <p:sp>
        <p:nvSpPr>
          <p:cNvPr id="13" name="TextBox 12">
            <a:extLst>
              <a:ext uri="{FF2B5EF4-FFF2-40B4-BE49-F238E27FC236}">
                <a16:creationId xmlns:a16="http://schemas.microsoft.com/office/drawing/2014/main" id="{995CBFAD-A661-F840-CFCE-56EFFBF772B0}"/>
              </a:ext>
            </a:extLst>
          </p:cNvPr>
          <p:cNvSpPr txBox="1"/>
          <p:nvPr/>
        </p:nvSpPr>
        <p:spPr>
          <a:xfrm>
            <a:off x="619217" y="4440507"/>
            <a:ext cx="3618270" cy="923330"/>
          </a:xfrm>
          <a:prstGeom prst="rect">
            <a:avLst/>
          </a:prstGeom>
          <a:noFill/>
        </p:spPr>
        <p:txBody>
          <a:bodyPr wrap="square" rtlCol="0">
            <a:spAutoFit/>
          </a:bodyPr>
          <a:lstStyle/>
          <a:p>
            <a:r>
              <a:rPr lang="en-US" dirty="0"/>
              <a:t>Source: https://docs.nrel.gov/docs/fy24osti/89032.pdf</a:t>
            </a:r>
            <a:endParaRPr lang="en-AE" dirty="0"/>
          </a:p>
        </p:txBody>
      </p:sp>
    </p:spTree>
    <p:extLst>
      <p:ext uri="{BB962C8B-B14F-4D97-AF65-F5344CB8AC3E}">
        <p14:creationId xmlns:p14="http://schemas.microsoft.com/office/powerpoint/2010/main" val="1949071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DB16-90B0-21C0-6839-1F8B0649067C}"/>
              </a:ext>
            </a:extLst>
          </p:cNvPr>
          <p:cNvSpPr>
            <a:spLocks noGrp="1"/>
          </p:cNvSpPr>
          <p:nvPr>
            <p:ph type="title"/>
          </p:nvPr>
        </p:nvSpPr>
        <p:spPr>
          <a:xfrm>
            <a:off x="1141413" y="618518"/>
            <a:ext cx="9905998" cy="1478570"/>
          </a:xfrm>
        </p:spPr>
        <p:txBody>
          <a:bodyPr vert="horz" lIns="91440" tIns="45720" rIns="91440" bIns="45720" rtlCol="0" anchor="ctr">
            <a:normAutofit/>
          </a:bodyPr>
          <a:lstStyle/>
          <a:p>
            <a:pPr algn="ctr"/>
            <a:r>
              <a:rPr lang="en-US"/>
              <a:t>Heat generation rate vs C-rate</a:t>
            </a:r>
          </a:p>
        </p:txBody>
      </p:sp>
      <p:sp>
        <p:nvSpPr>
          <p:cNvPr id="5" name="TextBox 4">
            <a:extLst>
              <a:ext uri="{FF2B5EF4-FFF2-40B4-BE49-F238E27FC236}">
                <a16:creationId xmlns:a16="http://schemas.microsoft.com/office/drawing/2014/main" id="{311DBF62-4659-1AF7-FA05-3A992DC5F778}"/>
              </a:ext>
            </a:extLst>
          </p:cNvPr>
          <p:cNvSpPr txBox="1"/>
          <p:nvPr/>
        </p:nvSpPr>
        <p:spPr>
          <a:xfrm>
            <a:off x="1141412" y="2249487"/>
            <a:ext cx="4844521" cy="3541714"/>
          </a:xfrm>
          <a:prstGeom prst="rect">
            <a:avLst/>
          </a:prstGeom>
        </p:spPr>
        <p:txBody>
          <a:bodyPr vert="horz" lIns="91440" tIns="45720" rIns="91440" bIns="45720" rtlCol="0" anchor="ctr">
            <a:normAutofit/>
          </a:bodyPr>
          <a:lstStyle/>
          <a:p>
            <a:pPr indent="-228600" defTabSz="914400">
              <a:lnSpc>
                <a:spcPct val="120000"/>
              </a:lnSpc>
              <a:spcAft>
                <a:spcPts val="600"/>
              </a:spcAft>
              <a:buSzPct val="125000"/>
              <a:buFont typeface="Arial" panose="020B0604020202020204" pitchFamily="34" charset="0"/>
              <a:buChar char="•"/>
            </a:pPr>
            <a:r>
              <a:rPr lang="en-US" dirty="0"/>
              <a:t>Heat generation from a single lithium-iron-phosphate cell within a module compared on a per-cell basis to an identical cell in a stand-alone configuration at different discharge currents. The increase in heat between the individual cell and the module is attributed to joule heating of the module interconnects. In this case, the average interconnect resistance is approximately 0.25 Ω</a:t>
            </a:r>
          </a:p>
        </p:txBody>
      </p:sp>
      <p:pic>
        <p:nvPicPr>
          <p:cNvPr id="4" name="Content Placeholder 4">
            <a:extLst>
              <a:ext uri="{FF2B5EF4-FFF2-40B4-BE49-F238E27FC236}">
                <a16:creationId xmlns:a16="http://schemas.microsoft.com/office/drawing/2014/main" id="{66419499-2AB6-7E88-E2F5-F3944EEC3751}"/>
              </a:ext>
            </a:extLst>
          </p:cNvPr>
          <p:cNvPicPr>
            <a:picLocks noGrp="1" noChangeAspect="1"/>
          </p:cNvPicPr>
          <p:nvPr>
            <p:ph idx="1"/>
          </p:nvPr>
        </p:nvPicPr>
        <p:blipFill>
          <a:blip r:embed="rId3"/>
          <a:srcRect t="6465" r="3" b="3"/>
          <a:stretch>
            <a:fillRect/>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TextBox 5">
            <a:extLst>
              <a:ext uri="{FF2B5EF4-FFF2-40B4-BE49-F238E27FC236}">
                <a16:creationId xmlns:a16="http://schemas.microsoft.com/office/drawing/2014/main" id="{AEC939FD-60AE-8412-601F-E7D28602D316}"/>
              </a:ext>
            </a:extLst>
          </p:cNvPr>
          <p:cNvSpPr txBox="1"/>
          <p:nvPr/>
        </p:nvSpPr>
        <p:spPr>
          <a:xfrm>
            <a:off x="6910737" y="5686503"/>
            <a:ext cx="3618270" cy="923330"/>
          </a:xfrm>
          <a:prstGeom prst="rect">
            <a:avLst/>
          </a:prstGeom>
          <a:noFill/>
        </p:spPr>
        <p:txBody>
          <a:bodyPr wrap="square" rtlCol="0">
            <a:spAutoFit/>
          </a:bodyPr>
          <a:lstStyle/>
          <a:p>
            <a:r>
              <a:rPr lang="en-US" dirty="0"/>
              <a:t>Source: https://docs.nrel.gov/docs/fy24osti/89032.pdf</a:t>
            </a:r>
            <a:endParaRPr lang="en-AE" dirty="0"/>
          </a:p>
        </p:txBody>
      </p:sp>
    </p:spTree>
    <p:extLst>
      <p:ext uri="{BB962C8B-B14F-4D97-AF65-F5344CB8AC3E}">
        <p14:creationId xmlns:p14="http://schemas.microsoft.com/office/powerpoint/2010/main" val="1055005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DC1A-55AC-DEBF-870A-55329D1EEF14}"/>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6663FA97-C011-58B3-13F9-F8FAA09424CA}"/>
              </a:ext>
            </a:extLst>
          </p:cNvPr>
          <p:cNvSpPr>
            <a:spLocks noGrp="1"/>
          </p:cNvSpPr>
          <p:nvPr>
            <p:ph idx="1"/>
          </p:nvPr>
        </p:nvSpPr>
        <p:spPr/>
        <p:txBody>
          <a:bodyPr/>
          <a:lstStyle/>
          <a:p>
            <a:endParaRPr lang="en-AE" dirty="0"/>
          </a:p>
        </p:txBody>
      </p:sp>
      <p:pic>
        <p:nvPicPr>
          <p:cNvPr id="5" name="Picture 4">
            <a:extLst>
              <a:ext uri="{FF2B5EF4-FFF2-40B4-BE49-F238E27FC236}">
                <a16:creationId xmlns:a16="http://schemas.microsoft.com/office/drawing/2014/main" id="{A1857D82-DA0E-524A-98F3-768E4D9A1F4A}"/>
              </a:ext>
            </a:extLst>
          </p:cNvPr>
          <p:cNvPicPr>
            <a:picLocks noChangeAspect="1"/>
          </p:cNvPicPr>
          <p:nvPr/>
        </p:nvPicPr>
        <p:blipFill>
          <a:blip r:embed="rId2"/>
          <a:stretch>
            <a:fillRect/>
          </a:stretch>
        </p:blipFill>
        <p:spPr>
          <a:xfrm>
            <a:off x="3999244" y="-200967"/>
            <a:ext cx="8655322" cy="7058967"/>
          </a:xfrm>
          <a:prstGeom prst="rect">
            <a:avLst/>
          </a:prstGeom>
        </p:spPr>
      </p:pic>
      <p:sp>
        <p:nvSpPr>
          <p:cNvPr id="6" name="TextBox 5">
            <a:extLst>
              <a:ext uri="{FF2B5EF4-FFF2-40B4-BE49-F238E27FC236}">
                <a16:creationId xmlns:a16="http://schemas.microsoft.com/office/drawing/2014/main" id="{B8540BC1-2A2B-71E2-3992-79F4FC1526F3}"/>
              </a:ext>
            </a:extLst>
          </p:cNvPr>
          <p:cNvSpPr txBox="1"/>
          <p:nvPr/>
        </p:nvSpPr>
        <p:spPr>
          <a:xfrm>
            <a:off x="1252263" y="5858528"/>
            <a:ext cx="2746981" cy="923330"/>
          </a:xfrm>
          <a:prstGeom prst="rect">
            <a:avLst/>
          </a:prstGeom>
          <a:noFill/>
        </p:spPr>
        <p:txBody>
          <a:bodyPr wrap="square" rtlCol="0">
            <a:spAutoFit/>
          </a:bodyPr>
          <a:lstStyle/>
          <a:p>
            <a:r>
              <a:rPr lang="en-US" dirty="0"/>
              <a:t>Source: https://docs.nrel.gov/docs/fy24osti/89032.pdf</a:t>
            </a:r>
            <a:endParaRPr lang="en-AE" dirty="0"/>
          </a:p>
        </p:txBody>
      </p:sp>
    </p:spTree>
    <p:extLst>
      <p:ext uri="{BB962C8B-B14F-4D97-AF65-F5344CB8AC3E}">
        <p14:creationId xmlns:p14="http://schemas.microsoft.com/office/powerpoint/2010/main" val="693324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8CBB4D32-14F0-701A-3A16-98461A86F198}"/>
              </a:ext>
            </a:extLst>
          </p:cNvPr>
          <p:cNvSpPr>
            <a:spLocks noGrp="1"/>
          </p:cNvSpPr>
          <p:nvPr>
            <p:ph type="title"/>
          </p:nvPr>
        </p:nvSpPr>
        <p:spPr>
          <a:xfrm>
            <a:off x="6448425" y="618518"/>
            <a:ext cx="4598985" cy="1478570"/>
          </a:xfrm>
        </p:spPr>
        <p:txBody>
          <a:bodyPr>
            <a:normAutofit/>
          </a:bodyPr>
          <a:lstStyle/>
          <a:p>
            <a:r>
              <a:rPr lang="en-AE" dirty="0"/>
              <a:t>Our solution</a:t>
            </a:r>
          </a:p>
        </p:txBody>
      </p:sp>
      <p:pic>
        <p:nvPicPr>
          <p:cNvPr id="6" name="Picture 5" descr="Droplets on a glass surface with a needle">
            <a:extLst>
              <a:ext uri="{FF2B5EF4-FFF2-40B4-BE49-F238E27FC236}">
                <a16:creationId xmlns:a16="http://schemas.microsoft.com/office/drawing/2014/main" id="{22EFDEC7-AC88-E32F-D197-A98B2DE64AF1}"/>
              </a:ext>
            </a:extLst>
          </p:cNvPr>
          <p:cNvPicPr>
            <a:picLocks noChangeAspect="1"/>
          </p:cNvPicPr>
          <p:nvPr/>
        </p:nvPicPr>
        <p:blipFill>
          <a:blip r:embed="rId4"/>
          <a:srcRect l="24450" r="8822"/>
          <a:stretch>
            <a:fillRect/>
          </a:stretch>
        </p:blipFill>
        <p:spPr>
          <a:xfrm>
            <a:off x="-5597" y="10"/>
            <a:ext cx="6101597" cy="6857990"/>
          </a:xfrm>
          <a:prstGeom prst="rect">
            <a:avLst/>
          </a:prstGeom>
        </p:spPr>
      </p:pic>
      <p:grpSp>
        <p:nvGrpSpPr>
          <p:cNvPr id="14" name="Group 13">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E"/>
            </a:p>
          </p:txBody>
        </p:sp>
        <p:sp>
          <p:nvSpPr>
            <p:cNvPr id="16"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17"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18" name="Rectangle 17">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E"/>
            </a:p>
          </p:txBody>
        </p:sp>
        <p:sp>
          <p:nvSpPr>
            <p:cNvPr id="19"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0"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1"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2"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3"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4"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5"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6"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7"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8"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29"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0"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1"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2"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3"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4"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5"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6"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7"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8"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39"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0"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1"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2"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3" name="Rectangle 42">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E"/>
            </a:p>
          </p:txBody>
        </p:sp>
        <p:sp>
          <p:nvSpPr>
            <p:cNvPr id="44"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5"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6"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7"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8"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49"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0"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1"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2"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3"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4"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5" name="Rectangle 54">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E"/>
            </a:p>
          </p:txBody>
        </p:sp>
        <p:sp>
          <p:nvSpPr>
            <p:cNvPr id="56"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7"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8"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59"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0"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1"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2"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3"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4"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5"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6"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7"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sp>
          <p:nvSpPr>
            <p:cNvPr id="68"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E"/>
            </a:p>
          </p:txBody>
        </p:sp>
      </p:grpSp>
      <p:sp>
        <p:nvSpPr>
          <p:cNvPr id="4" name="Rectangle 1">
            <a:extLst>
              <a:ext uri="{FF2B5EF4-FFF2-40B4-BE49-F238E27FC236}">
                <a16:creationId xmlns:a16="http://schemas.microsoft.com/office/drawing/2014/main" id="{CB5F2E2A-422F-B355-D60D-8AFAADE9A1D7}"/>
              </a:ext>
            </a:extLst>
          </p:cNvPr>
          <p:cNvSpPr>
            <a:spLocks noGrp="1" noChangeArrowheads="1"/>
          </p:cNvSpPr>
          <p:nvPr>
            <p:ph idx="1"/>
          </p:nvPr>
        </p:nvSpPr>
        <p:spPr bwMode="auto">
          <a:xfrm>
            <a:off x="6448425" y="2249487"/>
            <a:ext cx="4598986" cy="354171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700" b="1" i="0" u="none" strike="noStrike" cap="none" normalizeH="0" baseline="0" dirty="0">
                <a:ln>
                  <a:noFill/>
                </a:ln>
                <a:effectLst/>
                <a:latin typeface="Arial" panose="020B0604020202020204" pitchFamily="34" charset="0"/>
              </a:rPr>
              <a:t>Conductive Plate (Copper) </a:t>
            </a:r>
            <a:r>
              <a:rPr kumimoji="0" lang="en-US" altLang="en-US" sz="1700" b="0" i="0" u="none" strike="noStrike" cap="none" normalizeH="0" baseline="0" dirty="0">
                <a:ln>
                  <a:noFill/>
                </a:ln>
                <a:effectLst/>
                <a:latin typeface="Arial" panose="020B0604020202020204" pitchFamily="34" charset="0"/>
              </a:rPr>
              <a:t>placed in contact with or beneath a </a:t>
            </a:r>
            <a:r>
              <a:rPr kumimoji="0" lang="en-US" altLang="en-US" sz="1700" b="1" i="0" u="none" strike="noStrike" cap="none" normalizeH="0" baseline="0" dirty="0">
                <a:ln>
                  <a:noFill/>
                </a:ln>
                <a:effectLst/>
                <a:latin typeface="Arial" panose="020B0604020202020204" pitchFamily="34" charset="0"/>
              </a:rPr>
              <a:t>matrix of Li-ion cells</a:t>
            </a:r>
            <a:r>
              <a:rPr kumimoji="0" lang="en-US" altLang="en-US" sz="17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endParaRPr kumimoji="0" lang="en-US" altLang="en-US"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700" b="1" i="0" u="none" strike="noStrike" cap="none" normalizeH="0" baseline="0" dirty="0">
                <a:ln>
                  <a:noFill/>
                </a:ln>
                <a:effectLst/>
                <a:latin typeface="Arial" panose="020B0604020202020204" pitchFamily="34" charset="0"/>
              </a:rPr>
              <a:t>Temperature sensors or thermistors</a:t>
            </a:r>
            <a:r>
              <a:rPr kumimoji="0" lang="en-US" altLang="en-US" sz="1700" b="0" i="0" u="none" strike="noStrike" cap="none" normalizeH="0" baseline="0" dirty="0">
                <a:ln>
                  <a:noFill/>
                </a:ln>
                <a:effectLst/>
                <a:latin typeface="Arial" panose="020B0604020202020204" pitchFamily="34" charset="0"/>
              </a:rPr>
              <a:t> mounted strategically on the plate (not the cells).</a:t>
            </a:r>
          </a:p>
          <a:p>
            <a:pPr marL="0" marR="0" lvl="0" indent="0" defTabSz="914400" rtl="0" eaLnBrk="0" fontAlgn="base" latinLnBrk="0" hangingPunct="0">
              <a:lnSpc>
                <a:spcPct val="110000"/>
              </a:lnSpc>
              <a:spcBef>
                <a:spcPct val="0"/>
              </a:spcBef>
              <a:spcAft>
                <a:spcPts val="600"/>
              </a:spcAft>
              <a:buClrTx/>
              <a:buSzTx/>
              <a:buNone/>
              <a:tabLst/>
            </a:pPr>
            <a:endParaRPr kumimoji="0" lang="en-US" altLang="en-US"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700" b="0" i="0" u="none" strike="noStrike" cap="none" normalizeH="0" baseline="0" dirty="0">
                <a:ln>
                  <a:noFill/>
                </a:ln>
                <a:effectLst/>
                <a:latin typeface="Arial" panose="020B0604020202020204" pitchFamily="34" charset="0"/>
              </a:rPr>
              <a:t>Plate has </a:t>
            </a:r>
            <a:r>
              <a:rPr kumimoji="0" lang="en-US" altLang="en-US" sz="1700" b="1" i="0" u="none" strike="noStrike" cap="none" normalizeH="0" baseline="0" dirty="0">
                <a:ln>
                  <a:noFill/>
                </a:ln>
                <a:effectLst/>
                <a:latin typeface="Arial" panose="020B0604020202020204" pitchFamily="34" charset="0"/>
              </a:rPr>
              <a:t>high thermal conductivity</a:t>
            </a:r>
            <a:r>
              <a:rPr kumimoji="0" lang="en-US" altLang="en-US" sz="1700" b="0" i="0" u="none" strike="noStrike" cap="none" normalizeH="0" baseline="0" dirty="0">
                <a:ln>
                  <a:noFill/>
                </a:ln>
                <a:effectLst/>
                <a:latin typeface="Arial" panose="020B0604020202020204" pitchFamily="34" charset="0"/>
              </a:rPr>
              <a:t> and uniform thickness.</a:t>
            </a:r>
          </a:p>
        </p:txBody>
      </p:sp>
    </p:spTree>
    <p:extLst>
      <p:ext uri="{BB962C8B-B14F-4D97-AF65-F5344CB8AC3E}">
        <p14:creationId xmlns:p14="http://schemas.microsoft.com/office/powerpoint/2010/main" val="827723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1)">
                                      <p:cBhvr>
                                        <p:cTn id="7" dur="7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heel(1)">
                                      <p:cBhvr>
                                        <p:cTn id="12" dur="75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heel(1)">
                                      <p:cBhvr>
                                        <p:cTn id="17"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833</TotalTime>
  <Words>605</Words>
  <Application>Microsoft Office PowerPoint</Application>
  <PresentationFormat>Widescreen</PresentationFormat>
  <Paragraphs>63</Paragraphs>
  <Slides>12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Tw Cen MT</vt:lpstr>
      <vt:lpstr>Circuit</vt:lpstr>
      <vt:lpstr>Li ion battery cells</vt:lpstr>
      <vt:lpstr>Modern BTMS</vt:lpstr>
      <vt:lpstr>Main issues</vt:lpstr>
      <vt:lpstr>Scientific Data</vt:lpstr>
      <vt:lpstr>Other data source that matches previous data</vt:lpstr>
      <vt:lpstr>PowerPoint Presentation</vt:lpstr>
      <vt:lpstr>Heat generation rate vs C-rate</vt:lpstr>
      <vt:lpstr>PowerPoint Presentation</vt:lpstr>
      <vt:lpstr>Our solution</vt:lpstr>
      <vt:lpstr>How it works?</vt:lpstr>
      <vt:lpstr>Advantages</vt:lpstr>
      <vt:lpstr>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Aadi Sinha</dc:creator>
  <cp:lastModifiedBy>Aadi Sinha</cp:lastModifiedBy>
  <cp:revision>2</cp:revision>
  <dcterms:created xsi:type="dcterms:W3CDTF">2025-07-11T15:59:49Z</dcterms:created>
  <dcterms:modified xsi:type="dcterms:W3CDTF">2025-07-12T05:52:58Z</dcterms:modified>
</cp:coreProperties>
</file>